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99" r:id="rId2"/>
    <p:sldId id="300" r:id="rId3"/>
    <p:sldId id="372" r:id="rId4"/>
    <p:sldId id="371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402" r:id="rId13"/>
    <p:sldId id="380" r:id="rId14"/>
    <p:sldId id="381" r:id="rId15"/>
    <p:sldId id="382" r:id="rId16"/>
    <p:sldId id="383" r:id="rId17"/>
    <p:sldId id="401" r:id="rId18"/>
    <p:sldId id="384" r:id="rId19"/>
    <p:sldId id="386" r:id="rId20"/>
    <p:sldId id="385" r:id="rId21"/>
    <p:sldId id="398" r:id="rId22"/>
    <p:sldId id="399" r:id="rId23"/>
    <p:sldId id="400" r:id="rId24"/>
    <p:sldId id="403" r:id="rId25"/>
    <p:sldId id="388" r:id="rId26"/>
    <p:sldId id="389" r:id="rId27"/>
    <p:sldId id="390" r:id="rId28"/>
    <p:sldId id="391" r:id="rId29"/>
    <p:sldId id="392" r:id="rId30"/>
    <p:sldId id="394" r:id="rId31"/>
    <p:sldId id="395" r:id="rId32"/>
    <p:sldId id="396" r:id="rId33"/>
    <p:sldId id="397" r:id="rId34"/>
    <p:sldId id="412" r:id="rId35"/>
    <p:sldId id="405" r:id="rId36"/>
    <p:sldId id="406" r:id="rId37"/>
    <p:sldId id="408" r:id="rId38"/>
    <p:sldId id="404" r:id="rId39"/>
    <p:sldId id="410" r:id="rId40"/>
    <p:sldId id="411" r:id="rId41"/>
    <p:sldId id="37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8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03C8F5A3-96E7-4340-919A-2EB1CC83EF37}" type="slidenum">
              <a:t>‹N›</a:t>
            </a:fld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2472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vert="horz" wrap="none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215640" marR="0" lvl="0" indent="-2156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72840" algn="l"/>
                <a:tab pos="1130040" algn="l"/>
                <a:tab pos="1587239" algn="l"/>
                <a:tab pos="2044440" algn="l"/>
                <a:tab pos="2501640" algn="l"/>
                <a:tab pos="2958839" algn="l"/>
                <a:tab pos="3416040" algn="l"/>
                <a:tab pos="3873240" algn="l"/>
                <a:tab pos="4330440" algn="l"/>
                <a:tab pos="4787640" algn="l"/>
                <a:tab pos="5244840" algn="l"/>
                <a:tab pos="5702039" algn="l"/>
                <a:tab pos="6159240" algn="l"/>
                <a:tab pos="6616439" algn="l"/>
                <a:tab pos="7073640" algn="l"/>
                <a:tab pos="7530840" algn="l"/>
                <a:tab pos="7988040" algn="l"/>
                <a:tab pos="8445240" algn="l"/>
                <a:tab pos="8902440" algn="l"/>
                <a:tab pos="9359640" algn="l"/>
              </a:tabLst>
              <a:defRPr lang="it-IT" sz="12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0000" cy="45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>
            <a:noAutofit/>
          </a:bodyPr>
          <a:lstStyle>
            <a:lvl1pPr marL="215640" marR="0" lvl="0" indent="-21564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72840" algn="l"/>
                <a:tab pos="1130040" algn="l"/>
                <a:tab pos="1587239" algn="l"/>
                <a:tab pos="2044440" algn="l"/>
                <a:tab pos="2501640" algn="l"/>
                <a:tab pos="2958839" algn="l"/>
                <a:tab pos="3416040" algn="l"/>
                <a:tab pos="3873240" algn="l"/>
                <a:tab pos="4330440" algn="l"/>
                <a:tab pos="4787640" algn="l"/>
                <a:tab pos="5244840" algn="l"/>
                <a:tab pos="5702039" algn="l"/>
                <a:tab pos="6159240" algn="l"/>
                <a:tab pos="6616439" algn="l"/>
                <a:tab pos="7073640" algn="l"/>
                <a:tab pos="7530840" algn="l"/>
                <a:tab pos="7988040" algn="l"/>
                <a:tab pos="8445240" algn="l"/>
                <a:tab pos="8902440" algn="l"/>
                <a:tab pos="9359640" algn="l"/>
              </a:tabLst>
              <a:defRPr lang="it-IT" sz="12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immagin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0560" cy="34275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Segnaposto note 6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en-US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4"/>
          </p:nvPr>
        </p:nvSpPr>
        <p:spPr>
          <a:xfrm>
            <a:off x="-360" y="8685000"/>
            <a:ext cx="2970360" cy="45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215640" marR="0" lvl="0" indent="-2156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72840" algn="l"/>
                <a:tab pos="1130040" algn="l"/>
                <a:tab pos="1587239" algn="l"/>
                <a:tab pos="2044440" algn="l"/>
                <a:tab pos="2501640" algn="l"/>
                <a:tab pos="2958839" algn="l"/>
                <a:tab pos="3416040" algn="l"/>
                <a:tab pos="3873240" algn="l"/>
                <a:tab pos="4330440" algn="l"/>
                <a:tab pos="4787640" algn="l"/>
                <a:tab pos="5244840" algn="l"/>
                <a:tab pos="5702039" algn="l"/>
                <a:tab pos="6159240" algn="l"/>
                <a:tab pos="6616439" algn="l"/>
                <a:tab pos="7073640" algn="l"/>
                <a:tab pos="7530840" algn="l"/>
                <a:tab pos="7988040" algn="l"/>
                <a:tab pos="8445240" algn="l"/>
                <a:tab pos="8902440" algn="l"/>
                <a:tab pos="9359640" algn="l"/>
              </a:tabLst>
              <a:defRPr lang="it-IT" sz="12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000"/>
            <a:ext cx="2970000" cy="45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>
            <a:noAutofit/>
          </a:bodyPr>
          <a:lstStyle>
            <a:lvl1pPr marL="215640" marR="0" lvl="0" indent="-21564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72840" algn="l"/>
                <a:tab pos="1130040" algn="l"/>
                <a:tab pos="1587239" algn="l"/>
                <a:tab pos="2044440" algn="l"/>
                <a:tab pos="2501640" algn="l"/>
                <a:tab pos="2958839" algn="l"/>
                <a:tab pos="3416040" algn="l"/>
                <a:tab pos="3873240" algn="l"/>
                <a:tab pos="4330440" algn="l"/>
                <a:tab pos="4787640" algn="l"/>
                <a:tab pos="5244840" algn="l"/>
                <a:tab pos="5702039" algn="l"/>
                <a:tab pos="6159240" algn="l"/>
                <a:tab pos="6616439" algn="l"/>
                <a:tab pos="7073640" algn="l"/>
                <a:tab pos="7530840" algn="l"/>
                <a:tab pos="7988040" algn="l"/>
                <a:tab pos="8445240" algn="l"/>
                <a:tab pos="8902440" algn="l"/>
                <a:tab pos="9359640" algn="l"/>
              </a:tabLst>
              <a:defRPr lang="it-IT" sz="1200" b="0" i="0" u="none" strike="noStrike" baseline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E4C78C9-04C3-45F1-8743-B27026353D9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6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5624723-E8FE-4BB4-8482-7E7CE86DED1D}" type="slidenum">
              <a:t>26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asellaDiTesto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036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8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55624723-E8FE-4BB4-8482-7E7CE86DED1D}" type="slidenum">
              <a:t>35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asellaDiTesto 2"/>
          <p:cNvSpPr txBox="1"/>
          <p:nvPr/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418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51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51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2778" y="208089"/>
            <a:ext cx="4168303" cy="103355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05180" y="1585425"/>
            <a:ext cx="8228160" cy="3975120"/>
          </a:xfrm>
        </p:spPr>
        <p:txBody>
          <a:bodyPr/>
          <a:lstStyle>
            <a:lvl1pPr marL="342900" indent="-342900" algn="just">
              <a:buFont typeface="Arial" panose="020B0604020202020204" pitchFamily="34" charset="0"/>
              <a:buChar char="•"/>
              <a:defRPr/>
            </a:lvl1pPr>
            <a:lvl2pPr>
              <a:defRPr/>
            </a:lvl2pPr>
          </a:lstStyle>
          <a:p>
            <a:pPr lvl="0"/>
            <a:r>
              <a:rPr lang="it-IT" dirty="0" smtClean="0"/>
              <a:t>Primo Livello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  <p:sp>
        <p:nvSpPr>
          <p:cNvPr id="6" name="Titolo 1"/>
          <p:cNvSpPr txBox="1">
            <a:spLocks/>
          </p:cNvSpPr>
          <p:nvPr userDrawn="1"/>
        </p:nvSpPr>
        <p:spPr>
          <a:xfrm>
            <a:off x="4722778" y="208089"/>
            <a:ext cx="4168303" cy="10335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1" i="0" u="none" strike="noStrike" kern="1200" cap="none" baseline="0">
                <a:ln>
                  <a:noFill/>
                </a:ln>
                <a:solidFill>
                  <a:srgbClr val="666666"/>
                </a:solidFill>
                <a:effectLst>
                  <a:outerShdw dist="17961" dir="2700000">
                    <a:scrgbClr r="0" g="0" b="0"/>
                  </a:outerShdw>
                </a:effectLst>
                <a:highlight>
                  <a:scrgbClr r="0" g="0" b="0">
                    <a:alpha val="0"/>
                  </a:scrgbClr>
                </a:highlight>
                <a:latin typeface="Tahoma" pitchFamily="34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40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 marL="342900" indent="-342900" algn="just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 marL="342900" indent="-342900" algn="just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722778" y="208089"/>
            <a:ext cx="4168303" cy="103355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 marL="342900" indent="-342900" algn="just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pPr lvl="0"/>
            <a:r>
              <a:rPr lang="it-IT" dirty="0" smtClean="0"/>
              <a:t>Primo livello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 marL="342900" indent="-342900" algn="just">
              <a:buFont typeface="Arial" panose="020B0604020202020204" pitchFamily="34" charset="0"/>
              <a:buChar char="•"/>
              <a:defRPr>
                <a:latin typeface="+mn-lt"/>
              </a:defRPr>
            </a:lvl1pPr>
          </a:lstStyle>
          <a:p>
            <a:pPr lvl="0"/>
            <a:r>
              <a:rPr lang="it-IT" dirty="0" smtClean="0"/>
              <a:t>Primo livello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722778" y="208089"/>
            <a:ext cx="4168303" cy="103355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 A.A. 2016-2017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685799" y="2564999"/>
            <a:ext cx="7770959" cy="103355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en-US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2"/>
          </p:nvPr>
        </p:nvSpPr>
        <p:spPr>
          <a:xfrm>
            <a:off x="7524719" y="6410160"/>
            <a:ext cx="1160640" cy="3304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US" sz="1200" b="1" kern="1200"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3"/>
          </p:nvPr>
        </p:nvSpPr>
        <p:spPr>
          <a:xfrm>
            <a:off x="1676160" y="6248160"/>
            <a:ext cx="5686200" cy="33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US" sz="1200" b="1" kern="1200">
                <a:solidFill>
                  <a:srgbClr val="808080"/>
                </a:solidFill>
                <a:effectLst>
                  <a:outerShdw dist="17961" dir="2700000">
                    <a:scrgbClr r="0" g="0" b="0"/>
                  </a:outerShdw>
                </a:effectLst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/>
              <a:t>Elementi di Programmazione A.A. 2016-2017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468360" y="6410160"/>
            <a:ext cx="1198440" cy="33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3975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no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Figura a mano libera 6"/>
          <p:cNvSpPr/>
          <p:nvPr/>
        </p:nvSpPr>
        <p:spPr>
          <a:xfrm flipV="1">
            <a:off x="0" y="6092999"/>
            <a:ext cx="9144000" cy="7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729FCF"/>
              </a:gs>
              <a:gs pos="100000">
                <a:srgbClr val="AEA79F"/>
              </a:gs>
            </a:gsLst>
            <a:lin ang="4500000"/>
          </a:gradFill>
          <a:ln w="9360" cap="sq">
            <a:solidFill>
              <a:srgbClr val="00339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Andale Mono" pitchFamily="1"/>
              <a:ea typeface="Droid Sans Fallback" pitchFamily="2"/>
              <a:cs typeface="Droid Sans Fallback" pitchFamily="2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157320" y="92160"/>
            <a:ext cx="4414680" cy="11890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1800" b="1" i="0" u="none" strike="noStrike" kern="1200" cap="none" baseline="0">
          <a:ln>
            <a:noFill/>
          </a:ln>
          <a:solidFill>
            <a:srgbClr val="666666"/>
          </a:solidFill>
          <a:effectLst>
            <a:outerShdw dist="17961" dir="2700000">
              <a:scrgbClr r="0" g="0" b="0"/>
            </a:outerShdw>
          </a:effectLst>
          <a:highlight>
            <a:scrgbClr r="0" g="0" b="0">
              <a:alpha val="0"/>
            </a:scrgbClr>
          </a:highlight>
          <a:latin typeface="Tahoma" pitchFamily="34"/>
        </a:defRPr>
      </a:lvl1pPr>
    </p:titleStyle>
    <p:bodyStyle>
      <a:lvl1pPr marL="342720" marR="0" indent="-342720" algn="ctr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2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Tahoma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142999" y="1122363"/>
            <a:ext cx="7169727" cy="2387600"/>
          </a:xfrm>
        </p:spPr>
        <p:txBody>
          <a:bodyPr/>
          <a:lstStyle/>
          <a:p>
            <a:r>
              <a:rPr lang="en-US" dirty="0" err="1" smtClean="0"/>
              <a:t>Complessità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Computazionale</a:t>
            </a:r>
            <a:endParaRPr lang="en-US" dirty="0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Computazionale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Notazione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dirty="0"/>
              <a:t>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Notazione</a:t>
            </a:r>
            <a:r>
              <a:rPr lang="en-US" b="1" dirty="0" smtClean="0"/>
              <a:t> </a:t>
            </a:r>
            <a:r>
              <a:rPr lang="el-GR" b="1" dirty="0" smtClean="0"/>
              <a:t>θ</a:t>
            </a:r>
            <a:r>
              <a:rPr lang="en-US" b="1" dirty="0" smtClean="0"/>
              <a:t>(n)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Una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i="1" dirty="0" smtClean="0"/>
              <a:t>f(n) </a:t>
            </a:r>
            <a:r>
              <a:rPr lang="en-US" dirty="0" smtClean="0"/>
              <a:t> </a:t>
            </a:r>
            <a:r>
              <a:rPr lang="en-US" dirty="0" err="1" smtClean="0"/>
              <a:t>appartiene</a:t>
            </a:r>
            <a:r>
              <a:rPr lang="en-US" dirty="0" smtClean="0"/>
              <a:t> </a:t>
            </a:r>
            <a:r>
              <a:rPr lang="en-US" dirty="0" err="1" smtClean="0"/>
              <a:t>all’insieme</a:t>
            </a:r>
            <a:r>
              <a:rPr lang="en-US" dirty="0" smtClean="0"/>
              <a:t> </a:t>
            </a:r>
            <a:r>
              <a:rPr lang="el-GR" dirty="0"/>
              <a:t>θ</a:t>
            </a:r>
            <a:r>
              <a:rPr lang="en-US" i="1" dirty="0" smtClean="0"/>
              <a:t>(g(n)) </a:t>
            </a:r>
            <a:r>
              <a:rPr lang="en-US" dirty="0" smtClean="0"/>
              <a:t>se, a </a:t>
            </a:r>
            <a:r>
              <a:rPr lang="en-US" dirty="0" err="1" smtClean="0"/>
              <a:t>partire</a:t>
            </a:r>
            <a:r>
              <a:rPr lang="en-US" dirty="0" smtClean="0"/>
              <a:t> da un </a:t>
            </a:r>
            <a:r>
              <a:rPr lang="en-US" dirty="0" err="1" smtClean="0"/>
              <a:t>valore</a:t>
            </a:r>
            <a:r>
              <a:rPr lang="en-US" dirty="0" smtClean="0"/>
              <a:t> n</a:t>
            </a:r>
            <a:r>
              <a:rPr lang="en-US" baseline="-25000" dirty="0" smtClean="0"/>
              <a:t>0</a:t>
            </a:r>
            <a:r>
              <a:rPr lang="en-US" dirty="0" smtClean="0"/>
              <a:t> di n, la </a:t>
            </a:r>
            <a:r>
              <a:rPr lang="en-US" dirty="0" err="1" smtClean="0"/>
              <a:t>funzione</a:t>
            </a:r>
            <a:r>
              <a:rPr lang="en-US" dirty="0" smtClean="0"/>
              <a:t> g(n) </a:t>
            </a:r>
            <a:r>
              <a:rPr lang="en-US" dirty="0" err="1" smtClean="0"/>
              <a:t>moltiplicata</a:t>
            </a:r>
            <a:r>
              <a:rPr lang="en-US" dirty="0" smtClean="0"/>
              <a:t> per </a:t>
            </a:r>
            <a:r>
              <a:rPr lang="en-US" dirty="0" err="1" smtClean="0"/>
              <a:t>un’adeguata</a:t>
            </a:r>
            <a:r>
              <a:rPr lang="en-US" dirty="0" smtClean="0"/>
              <a:t> </a:t>
            </a:r>
            <a:r>
              <a:rPr lang="en-US" dirty="0" err="1" smtClean="0"/>
              <a:t>costante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, è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definitivamente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i="1" dirty="0" smtClean="0"/>
              <a:t>f(n)</a:t>
            </a:r>
            <a:r>
              <a:rPr lang="en-US" dirty="0" smtClean="0"/>
              <a:t>, </a:t>
            </a:r>
            <a:r>
              <a:rPr lang="en-US" dirty="0" err="1" smtClean="0"/>
              <a:t>mentre</a:t>
            </a:r>
            <a:r>
              <a:rPr lang="en-US" dirty="0" smtClean="0"/>
              <a:t> </a:t>
            </a:r>
            <a:r>
              <a:rPr lang="en-US" dirty="0" err="1" smtClean="0"/>
              <a:t>moltiplicata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un’adeguata</a:t>
            </a:r>
            <a:r>
              <a:rPr lang="en-US" dirty="0"/>
              <a:t> </a:t>
            </a:r>
            <a:r>
              <a:rPr lang="en-US" dirty="0" err="1"/>
              <a:t>costante</a:t>
            </a:r>
            <a:r>
              <a:rPr lang="en-US" dirty="0"/>
              <a:t> </a:t>
            </a:r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è </a:t>
            </a:r>
            <a:r>
              <a:rPr lang="en-US" dirty="0" err="1"/>
              <a:t>minore</a:t>
            </a:r>
            <a:r>
              <a:rPr lang="en-US" dirty="0"/>
              <a:t> </a:t>
            </a:r>
            <a:r>
              <a:rPr lang="en-US" dirty="0" err="1"/>
              <a:t>definitivamente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i="1" dirty="0"/>
              <a:t>f(n)</a:t>
            </a:r>
          </a:p>
          <a:p>
            <a:pPr lvl="1"/>
            <a:endParaRPr lang="en-US" i="1" dirty="0" smtClean="0"/>
          </a:p>
          <a:p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68" y="2052711"/>
            <a:ext cx="8513207" cy="5865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42" y="2553062"/>
            <a:ext cx="5364698" cy="38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 smtClean="0"/>
              <a:t>Computazionale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Utilizzo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notazioni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1" y="1734854"/>
            <a:ext cx="3150547" cy="7783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75" y="2851087"/>
            <a:ext cx="2931289" cy="7386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" y="4211362"/>
            <a:ext cx="3684541" cy="84919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51163" y="1782832"/>
            <a:ext cx="579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Indica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f(n) </a:t>
            </a:r>
            <a:r>
              <a:rPr lang="en-US" sz="2400" dirty="0" err="1" smtClean="0"/>
              <a:t>appartiene</a:t>
            </a:r>
            <a:r>
              <a:rPr lang="en-US" sz="2400" dirty="0" smtClean="0"/>
              <a:t> </a:t>
            </a:r>
            <a:r>
              <a:rPr lang="en-US" sz="2400" dirty="0" err="1" smtClean="0"/>
              <a:t>all’insieme</a:t>
            </a:r>
            <a:r>
              <a:rPr lang="en-US" sz="2400" dirty="0" smtClean="0"/>
              <a:t> O(g(n)) </a:t>
            </a:r>
            <a:endParaRPr lang="en-US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51162" y="2448960"/>
            <a:ext cx="5792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Indica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f(n) ha un </a:t>
            </a:r>
            <a:r>
              <a:rPr lang="en-US" sz="2400" dirty="0" err="1" smtClean="0"/>
              <a:t>tasso</a:t>
            </a:r>
            <a:r>
              <a:rPr lang="en-US" sz="2400" dirty="0" smtClean="0"/>
              <a:t> di </a:t>
            </a:r>
            <a:r>
              <a:rPr lang="en-US" sz="2400" dirty="0" err="1" smtClean="0"/>
              <a:t>crescita</a:t>
            </a:r>
            <a:r>
              <a:rPr lang="en-US" sz="2400" dirty="0" smtClean="0"/>
              <a:t> superior a </a:t>
            </a:r>
            <a:r>
              <a:rPr lang="en-US" sz="2400" dirty="0" err="1" smtClean="0"/>
              <a:t>qualsiasi</a:t>
            </a:r>
            <a:r>
              <a:rPr lang="en-US" sz="2400" dirty="0" smtClean="0"/>
              <a:t> </a:t>
            </a:r>
            <a:r>
              <a:rPr lang="en-US" sz="2400" dirty="0" err="1" smtClean="0"/>
              <a:t>funzione</a:t>
            </a:r>
            <a:r>
              <a:rPr lang="en-US" sz="2400" dirty="0" smtClean="0"/>
              <a:t> </a:t>
            </a:r>
            <a:r>
              <a:rPr lang="en-US" sz="2400" dirty="0" err="1" smtClean="0"/>
              <a:t>appartenente</a:t>
            </a:r>
            <a:r>
              <a:rPr lang="en-US" sz="2400" dirty="0" smtClean="0"/>
              <a:t> </a:t>
            </a:r>
            <a:r>
              <a:rPr lang="en-US" sz="2400" dirty="0" err="1" smtClean="0"/>
              <a:t>all’insieme</a:t>
            </a:r>
            <a:r>
              <a:rPr lang="en-US" sz="2400" dirty="0" smtClean="0"/>
              <a:t> O(g(n)) </a:t>
            </a:r>
            <a:endParaRPr lang="en-US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10510" y="4125649"/>
            <a:ext cx="498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Indica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f1(n) ha un </a:t>
            </a:r>
            <a:r>
              <a:rPr lang="en-US" sz="2400" dirty="0" err="1" smtClean="0"/>
              <a:t>tasso</a:t>
            </a:r>
            <a:r>
              <a:rPr lang="en-US" sz="2400" dirty="0" smtClean="0"/>
              <a:t> di </a:t>
            </a:r>
            <a:r>
              <a:rPr lang="en-US" sz="2400" dirty="0" err="1" smtClean="0"/>
              <a:t>crescita</a:t>
            </a:r>
            <a:r>
              <a:rPr lang="en-US" sz="2400" dirty="0" smtClean="0"/>
              <a:t> </a:t>
            </a:r>
            <a:r>
              <a:rPr lang="en-US" sz="2400" dirty="0" err="1" smtClean="0"/>
              <a:t>superiore</a:t>
            </a:r>
            <a:r>
              <a:rPr lang="en-US" sz="2400" dirty="0" smtClean="0"/>
              <a:t> a f2(n)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9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funzioni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09" y="1735978"/>
            <a:ext cx="8366374" cy="34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 smtClean="0"/>
              <a:t>Computazionale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Proproetà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notazioni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6" y="1789458"/>
            <a:ext cx="3409632" cy="53481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49481" y="2199579"/>
            <a:ext cx="754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Indica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tasso</a:t>
            </a:r>
            <a:r>
              <a:rPr lang="en-US" sz="2400" dirty="0" smtClean="0"/>
              <a:t> di </a:t>
            </a:r>
            <a:r>
              <a:rPr lang="en-US" sz="2400" dirty="0" err="1" smtClean="0"/>
              <a:t>crescita</a:t>
            </a:r>
            <a:r>
              <a:rPr lang="en-US" sz="2400" dirty="0" smtClean="0"/>
              <a:t> di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funzione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è </a:t>
            </a:r>
            <a:r>
              <a:rPr lang="en-US" sz="2400" dirty="0" err="1" smtClean="0"/>
              <a:t>composta</a:t>
            </a:r>
            <a:r>
              <a:rPr lang="en-US" sz="2400" dirty="0" smtClean="0"/>
              <a:t> da due </a:t>
            </a:r>
            <a:r>
              <a:rPr lang="en-US" sz="2400" dirty="0" err="1" smtClean="0"/>
              <a:t>contributi</a:t>
            </a:r>
            <a:r>
              <a:rPr lang="en-US" sz="2400" dirty="0" smtClean="0"/>
              <a:t> f(n) e  g(n)</a:t>
            </a:r>
            <a:endParaRPr lang="en-US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71" y="3521697"/>
            <a:ext cx="6452451" cy="53368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876942" y="3014295"/>
            <a:ext cx="392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Regola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dell’assorbimento</a:t>
            </a:r>
            <a:endParaRPr lang="en-US" sz="28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76" y="4320846"/>
            <a:ext cx="7864035" cy="5701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76" y="5285670"/>
            <a:ext cx="7678442" cy="79315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280542" y="4883984"/>
            <a:ext cx="754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Supposto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tasso</a:t>
            </a:r>
            <a:r>
              <a:rPr lang="en-US" sz="2400" dirty="0" smtClean="0"/>
              <a:t> di </a:t>
            </a:r>
            <a:r>
              <a:rPr lang="el-GR" sz="2400" dirty="0" smtClean="0"/>
              <a:t>θ</a:t>
            </a:r>
            <a:r>
              <a:rPr lang="it-IT" sz="2400" dirty="0" smtClean="0"/>
              <a:t>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(n)) &gt; </a:t>
            </a:r>
            <a:r>
              <a:rPr lang="el-GR" sz="2400" dirty="0"/>
              <a:t>θ</a:t>
            </a:r>
            <a:r>
              <a:rPr lang="it-IT" sz="2400" dirty="0"/>
              <a:t>(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</a:t>
            </a:r>
            <a:r>
              <a:rPr lang="en-US" sz="2400" dirty="0"/>
              <a:t>))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552136" y="3956457"/>
            <a:ext cx="210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/>
              <a:t>Dimostrazione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7976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Costrutti</a:t>
            </a:r>
            <a:r>
              <a:rPr lang="en-US" dirty="0" smtClean="0"/>
              <a:t> </a:t>
            </a:r>
            <a:r>
              <a:rPr lang="en-US" dirty="0" err="1" smtClean="0"/>
              <a:t>selettivi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7" y="2468024"/>
            <a:ext cx="3074388" cy="157403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647" y="1692866"/>
            <a:ext cx="5064148" cy="5109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156" y="2468025"/>
            <a:ext cx="5025639" cy="39986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156" y="3388469"/>
            <a:ext cx="4909472" cy="118353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133109" y="2947403"/>
            <a:ext cx="263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O, se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calcolare</a:t>
            </a:r>
            <a:r>
              <a:rPr lang="en-US" dirty="0" smtClean="0"/>
              <a:t>  </a:t>
            </a:r>
            <a:r>
              <a:rPr lang="el-GR" b="1" dirty="0" smtClean="0"/>
              <a:t>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6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Costrutti</a:t>
            </a:r>
            <a:r>
              <a:rPr lang="en-US" dirty="0" smtClean="0"/>
              <a:t> </a:t>
            </a:r>
            <a:r>
              <a:rPr lang="en-US" dirty="0" err="1" smtClean="0"/>
              <a:t>iterativi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3" y="1677302"/>
            <a:ext cx="7166279" cy="83729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3" y="2635588"/>
            <a:ext cx="6247352" cy="116748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26027" y="4028058"/>
            <a:ext cx="71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Poiché in genere i tempi di inizializzazione e di incremento sono costanti …</a:t>
            </a:r>
            <a:endParaRPr lang="en-US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13" y="4518466"/>
            <a:ext cx="3437442" cy="12588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299" y="4622375"/>
            <a:ext cx="3709782" cy="114457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733521" y="4871498"/>
            <a:ext cx="155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O, se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calcolare</a:t>
            </a:r>
            <a:r>
              <a:rPr lang="en-US" dirty="0" smtClean="0"/>
              <a:t>  </a:t>
            </a:r>
            <a:r>
              <a:rPr lang="el-GR" b="1" dirty="0" smtClean="0"/>
              <a:t>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9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Costrutti</a:t>
            </a:r>
            <a:r>
              <a:rPr lang="en-US" dirty="0" smtClean="0"/>
              <a:t> </a:t>
            </a:r>
            <a:r>
              <a:rPr lang="en-US" dirty="0" err="1" smtClean="0"/>
              <a:t>iterativi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26027" y="4028058"/>
            <a:ext cx="662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Poiché in genere i tempi di </a:t>
            </a:r>
            <a:r>
              <a:rPr lang="it-IT" dirty="0" err="1" smtClean="0"/>
              <a:t>di</a:t>
            </a:r>
            <a:r>
              <a:rPr lang="it-IT" dirty="0" smtClean="0"/>
              <a:t> verifica della condizione sono costanti…</a:t>
            </a:r>
            <a:endParaRPr lang="en-US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5" y="1662812"/>
            <a:ext cx="4745747" cy="8516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23" y="2590721"/>
            <a:ext cx="5740986" cy="131922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2" y="4622375"/>
            <a:ext cx="3723564" cy="128856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675" y="4660002"/>
            <a:ext cx="4105632" cy="119802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736228" y="4935849"/>
            <a:ext cx="155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O, se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calcolare</a:t>
            </a:r>
            <a:r>
              <a:rPr lang="en-US" dirty="0" smtClean="0"/>
              <a:t>  </a:t>
            </a:r>
            <a:r>
              <a:rPr lang="el-GR" b="1" dirty="0" smtClean="0"/>
              <a:t>θ</a:t>
            </a:r>
            <a:endParaRPr lang="en-US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625" y="3032333"/>
            <a:ext cx="2718750" cy="7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Esercizi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calcolare</a:t>
            </a:r>
            <a:r>
              <a:rPr lang="en-US" dirty="0" smtClean="0"/>
              <a:t> la </a:t>
            </a:r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</a:t>
            </a:r>
            <a:r>
              <a:rPr lang="en-US" dirty="0" err="1" smtClean="0"/>
              <a:t>elementari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Esempio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4" y="1604962"/>
            <a:ext cx="4860250" cy="42451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27" y="1168912"/>
            <a:ext cx="1828799" cy="52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Esempio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1366339"/>
            <a:ext cx="1828799" cy="527689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454" y="1582288"/>
            <a:ext cx="2411992" cy="53745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177" y="2204620"/>
            <a:ext cx="5753408" cy="10116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674" y="3467129"/>
            <a:ext cx="4194526" cy="55013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143" y="4353022"/>
            <a:ext cx="6722912" cy="4701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143" y="5000377"/>
            <a:ext cx="6897259" cy="4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br>
              <a:rPr lang="en-US" dirty="0" smtClean="0"/>
            </a:br>
            <a:r>
              <a:rPr lang="en-US" dirty="0" err="1" smtClean="0"/>
              <a:t>Algoritmi</a:t>
            </a:r>
            <a:r>
              <a:rPr lang="en-US" dirty="0" smtClean="0"/>
              <a:t> di </a:t>
            </a:r>
            <a:r>
              <a:rPr lang="en-US" dirty="0" err="1" smtClean="0"/>
              <a:t>Ordinamento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computazionale</a:t>
            </a:r>
            <a:endParaRPr lang="en-US" dirty="0" smtClean="0"/>
          </a:p>
          <a:p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di </a:t>
            </a:r>
            <a:r>
              <a:rPr lang="en-US" dirty="0" err="1" smtClean="0"/>
              <a:t>ordinamento</a:t>
            </a:r>
            <a:endParaRPr lang="en-US" dirty="0" smtClean="0"/>
          </a:p>
          <a:p>
            <a:r>
              <a:rPr lang="en-US" dirty="0" err="1" smtClean="0"/>
              <a:t>QuickSort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Confronto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di </a:t>
            </a:r>
            <a:r>
              <a:rPr lang="en-US" dirty="0" err="1" smtClean="0"/>
              <a:t>Ordinamento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4975225" y="207963"/>
            <a:ext cx="4168775" cy="1033462"/>
          </a:xfrm>
        </p:spPr>
        <p:txBody>
          <a:bodyPr/>
          <a:lstStyle/>
          <a:p>
            <a:r>
              <a:rPr lang="en-US" dirty="0" smtClean="0"/>
              <a:t>Selection </a:t>
            </a:r>
            <a:r>
              <a:rPr lang="en-US" dirty="0" smtClean="0"/>
              <a:t>Sort</a:t>
            </a:r>
            <a:br>
              <a:rPr lang="en-US" dirty="0" smtClean="0"/>
            </a:br>
            <a:r>
              <a:rPr lang="en-US" dirty="0" err="1" smtClean="0"/>
              <a:t>Complessità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37" y="1908507"/>
            <a:ext cx="4604625" cy="157547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599" y="2112763"/>
            <a:ext cx="2051304" cy="970213"/>
          </a:xfrm>
          <a:prstGeom prst="rect">
            <a:avLst/>
          </a:prstGeom>
        </p:spPr>
      </p:pic>
      <p:sp>
        <p:nvSpPr>
          <p:cNvPr id="14" name="Callout 1 13"/>
          <p:cNvSpPr/>
          <p:nvPr/>
        </p:nvSpPr>
        <p:spPr>
          <a:xfrm>
            <a:off x="7523545" y="1729174"/>
            <a:ext cx="1214456" cy="717630"/>
          </a:xfrm>
          <a:prstGeom prst="borderCallout1">
            <a:avLst>
              <a:gd name="adj1" fmla="val 18750"/>
              <a:gd name="adj2" fmla="val -8333"/>
              <a:gd name="adj3" fmla="val 106048"/>
              <a:gd name="adj4" fmla="val -54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min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04" y="3209267"/>
            <a:ext cx="5172600" cy="54942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49" y="3925280"/>
            <a:ext cx="4598213" cy="105754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11" y="4982826"/>
            <a:ext cx="5353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</a:t>
            </a:r>
            <a:r>
              <a:rPr lang="en-US" dirty="0"/>
              <a:t>Sort</a:t>
            </a:r>
            <a:br>
              <a:rPr lang="en-US" dirty="0"/>
            </a:br>
            <a:r>
              <a:rPr lang="en-US" dirty="0" err="1"/>
              <a:t>Complessità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75" y="1649352"/>
            <a:ext cx="4611001" cy="21703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4" y="4227390"/>
            <a:ext cx="4637779" cy="95806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95" y="1649352"/>
            <a:ext cx="4197386" cy="4225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453" y="2213354"/>
            <a:ext cx="3043836" cy="12883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695" y="3961172"/>
            <a:ext cx="4163818" cy="8101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235" y="5152669"/>
            <a:ext cx="6164120" cy="7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4975225" y="207963"/>
            <a:ext cx="4168775" cy="1033462"/>
          </a:xfrm>
        </p:spPr>
        <p:txBody>
          <a:bodyPr/>
          <a:lstStyle/>
          <a:p>
            <a:r>
              <a:rPr lang="en-US" dirty="0" smtClean="0"/>
              <a:t>Merge </a:t>
            </a:r>
            <a:r>
              <a:rPr lang="en-US" dirty="0"/>
              <a:t>Sort</a:t>
            </a:r>
            <a:br>
              <a:rPr lang="en-US" dirty="0"/>
            </a:br>
            <a:r>
              <a:rPr lang="en-US" dirty="0" err="1"/>
              <a:t>Complessità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1" y="1576230"/>
            <a:ext cx="4480501" cy="26406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1" y="4531081"/>
            <a:ext cx="4371751" cy="15923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797" y="1812165"/>
            <a:ext cx="5956271" cy="4101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485" y="2766229"/>
            <a:ext cx="5469791" cy="4399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632" y="4596436"/>
            <a:ext cx="3660540" cy="61774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631" y="5278479"/>
            <a:ext cx="2602397" cy="5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di </a:t>
            </a:r>
            <a:r>
              <a:rPr lang="en-US" dirty="0" err="1" smtClean="0"/>
              <a:t>Ordinamento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494774"/>
              </p:ext>
            </p:extLst>
          </p:nvPr>
        </p:nvGraphicFramePr>
        <p:xfrm>
          <a:off x="404813" y="1585913"/>
          <a:ext cx="822801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671"/>
                <a:gridCol w="2742671"/>
                <a:gridCol w="2742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Algoritmo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Best Case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Worst Case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Selection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Insertion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Bubble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Merge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</a:t>
                      </a:r>
                      <a:r>
                        <a:rPr lang="it-IT" sz="2800" dirty="0" err="1" smtClean="0"/>
                        <a:t>nlogn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</a:t>
                      </a:r>
                      <a:r>
                        <a:rPr lang="it-IT" sz="2800" dirty="0" err="1" smtClean="0"/>
                        <a:t>nlogn</a:t>
                      </a:r>
                      <a:r>
                        <a:rPr lang="it-IT" sz="2800" dirty="0" smtClean="0"/>
                        <a:t>)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7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en-US" dirty="0" err="1"/>
              <a:t>Problema</a:t>
            </a:r>
            <a:r>
              <a:rPr lang="en-US" dirty="0"/>
              <a:t> di </a:t>
            </a:r>
            <a:r>
              <a:rPr lang="en-US" dirty="0" err="1" smtClean="0"/>
              <a:t>Ordinamento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QuickSort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b="1" u="sng" dirty="0" smtClean="0"/>
              <a:t>Problema</a:t>
            </a:r>
            <a:r>
              <a:rPr lang="it-IT" sz="2000" b="1" dirty="0" smtClean="0"/>
              <a:t>:</a:t>
            </a:r>
            <a:r>
              <a:rPr lang="it-IT" sz="2000" dirty="0" smtClean="0"/>
              <a:t> </a:t>
            </a:r>
          </a:p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dirty="0" smtClean="0"/>
              <a:t>Abbiamo verificato che il </a:t>
            </a:r>
            <a:r>
              <a:rPr lang="it-IT" sz="2000" dirty="0" err="1" smtClean="0"/>
              <a:t>MergeSort</a:t>
            </a:r>
            <a:r>
              <a:rPr lang="it-IT" sz="2000" dirty="0" smtClean="0"/>
              <a:t> è l’algoritmo con la miglior complessità computazionale. Ma il </a:t>
            </a:r>
            <a:r>
              <a:rPr lang="it-IT" sz="2000" dirty="0" err="1" smtClean="0"/>
              <a:t>MergeSort</a:t>
            </a:r>
            <a:r>
              <a:rPr lang="it-IT" sz="2000" dirty="0" smtClean="0"/>
              <a:t> non è un algoritmo sul posto, necessita sempre di un vettore di appoggio.</a:t>
            </a:r>
          </a:p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endParaRPr lang="it-IT" sz="2000" dirty="0"/>
          </a:p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dirty="0" smtClean="0"/>
              <a:t>Obiettivo del </a:t>
            </a:r>
            <a:r>
              <a:rPr lang="it-IT" sz="2000" dirty="0" err="1" smtClean="0"/>
              <a:t>QuickSort</a:t>
            </a:r>
            <a:r>
              <a:rPr lang="it-IT" sz="2000" dirty="0" smtClean="0"/>
              <a:t> è realizzare un algoritmo di ordinamento sul posto che, ha una complessità che i avvicina a quella del </a:t>
            </a:r>
            <a:r>
              <a:rPr lang="it-IT" sz="2000" dirty="0" err="1" smtClean="0"/>
              <a:t>MergeSort</a:t>
            </a:r>
            <a:r>
              <a:rPr lang="it-IT" sz="2000" dirty="0" smtClean="0"/>
              <a:t> </a:t>
            </a:r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br>
              <a:rPr lang="en-US" dirty="0" smtClean="0"/>
            </a:br>
            <a:r>
              <a:rPr lang="en-US" dirty="0" err="1" smtClean="0"/>
              <a:t>Ordinamento</a:t>
            </a:r>
            <a:r>
              <a:rPr lang="en-US" dirty="0" smtClean="0"/>
              <a:t> per </a:t>
            </a:r>
            <a:r>
              <a:rPr lang="en-US" dirty="0" err="1" smtClean="0"/>
              <a:t>Selezione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IDEA BASE</a:t>
            </a:r>
          </a:p>
          <a:p>
            <a:pPr marL="0" indent="0">
              <a:buNone/>
            </a:pPr>
            <a:r>
              <a:rPr lang="it-IT" dirty="0" smtClean="0"/>
              <a:t>Se l’array è tale che esiste un k: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Allora nel processo di ordinamento tutti gli elementi a0..ak rimangono a sinistra di </a:t>
            </a:r>
            <a:r>
              <a:rPr lang="it-IT" dirty="0" err="1" smtClean="0"/>
              <a:t>ak</a:t>
            </a:r>
            <a:r>
              <a:rPr lang="it-IT" dirty="0" smtClean="0"/>
              <a:t>, gli altri a destra. Quindi non ci sono scambi tra i due vettori.</a:t>
            </a:r>
          </a:p>
          <a:p>
            <a:pPr marL="0" indent="0">
              <a:buNone/>
            </a:pPr>
            <a:r>
              <a:rPr lang="it-IT" dirty="0" smtClean="0"/>
              <a:t>Sia </a:t>
            </a:r>
            <a:r>
              <a:rPr lang="it-IT" dirty="0" err="1" smtClean="0"/>
              <a:t>Partition</a:t>
            </a:r>
            <a:r>
              <a:rPr lang="it-IT" dirty="0" smtClean="0"/>
              <a:t> la funzione che dato un elemento pivot effettua tutti gli scambi tali da ordinare gli elementi nelle due parti, notiamo che se il vettore è di due soli elementi </a:t>
            </a:r>
            <a:r>
              <a:rPr lang="it-IT" dirty="0" err="1" smtClean="0"/>
              <a:t>partition</a:t>
            </a:r>
            <a:r>
              <a:rPr lang="it-IT" dirty="0" smtClean="0"/>
              <a:t> ordina il vettore.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40" y="1901536"/>
            <a:ext cx="2565931" cy="9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IDEA BASE</a:t>
            </a:r>
          </a:p>
          <a:p>
            <a:pPr marL="0" indent="0">
              <a:buNone/>
            </a:pPr>
            <a:r>
              <a:rPr lang="it-IT" dirty="0" smtClean="0"/>
              <a:t>Se l’array è tale che esiste un k: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Allora nel processo di ordinamento tutti gli elementi a0..ak rimangono a sinistra di </a:t>
            </a:r>
            <a:r>
              <a:rPr lang="it-IT" dirty="0" err="1" smtClean="0"/>
              <a:t>ak</a:t>
            </a:r>
            <a:r>
              <a:rPr lang="it-IT" dirty="0" smtClean="0"/>
              <a:t>, gli altri a destra. Quindi non ci sono scambi tra i due vettori.</a:t>
            </a:r>
          </a:p>
          <a:p>
            <a:pPr marL="0" indent="0">
              <a:buNone/>
            </a:pPr>
            <a:r>
              <a:rPr lang="it-IT" dirty="0" smtClean="0"/>
              <a:t>Realizziamo una funzione </a:t>
            </a:r>
            <a:r>
              <a:rPr lang="it-IT" i="1" dirty="0" err="1" smtClean="0"/>
              <a:t>Partition</a:t>
            </a:r>
            <a:r>
              <a:rPr lang="it-IT" dirty="0" smtClean="0"/>
              <a:t> che operi sul posto.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40" y="1901536"/>
            <a:ext cx="2565931" cy="9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975225" y="207963"/>
            <a:ext cx="4168775" cy="1033462"/>
          </a:xfrm>
        </p:spPr>
        <p:txBody>
          <a:bodyPr/>
          <a:lstStyle/>
          <a:p>
            <a:r>
              <a:rPr lang="en-US" dirty="0" err="1" smtClean="0"/>
              <a:t>QuickSort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3" y="1650311"/>
            <a:ext cx="2784000" cy="4816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73" y="2034811"/>
            <a:ext cx="2740500" cy="85566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73" y="3053536"/>
            <a:ext cx="2784000" cy="5156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73" y="3641334"/>
            <a:ext cx="2762250" cy="7706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73" y="4538203"/>
            <a:ext cx="2697000" cy="646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98" y="5184203"/>
            <a:ext cx="2805750" cy="759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650" y="1559645"/>
            <a:ext cx="2827500" cy="5723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1589" y="2690868"/>
            <a:ext cx="5167136" cy="20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Computazionale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Obiettivo</a:t>
            </a:r>
            <a:r>
              <a:rPr lang="en-US" dirty="0" smtClean="0"/>
              <a:t>: </a:t>
            </a:r>
            <a:r>
              <a:rPr lang="en-US" dirty="0" err="1" smtClean="0"/>
              <a:t>Costruire</a:t>
            </a:r>
            <a:r>
              <a:rPr lang="en-US" dirty="0" smtClean="0"/>
              <a:t> un </a:t>
            </a:r>
            <a:r>
              <a:rPr lang="en-US" dirty="0" err="1" smtClean="0"/>
              <a:t>modello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ci </a:t>
            </a:r>
            <a:r>
              <a:rPr lang="en-US" dirty="0" err="1" smtClean="0"/>
              <a:t>permetta</a:t>
            </a:r>
            <a:r>
              <a:rPr lang="en-US" dirty="0" smtClean="0"/>
              <a:t> di </a:t>
            </a:r>
            <a:r>
              <a:rPr lang="en-US" dirty="0" err="1" smtClean="0"/>
              <a:t>confrontare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per </a:t>
            </a:r>
            <a:r>
              <a:rPr lang="en-US" dirty="0" err="1" smtClean="0"/>
              <a:t>valutarne</a:t>
            </a:r>
            <a:r>
              <a:rPr lang="en-US" dirty="0" smtClean="0"/>
              <a:t> </a:t>
            </a:r>
            <a:r>
              <a:rPr lang="en-US" dirty="0" err="1" smtClean="0"/>
              <a:t>l’efficienza</a:t>
            </a:r>
            <a:endParaRPr lang="en-US" dirty="0" smtClean="0"/>
          </a:p>
          <a:p>
            <a:r>
              <a:rPr lang="en-US" b="1" i="1" dirty="0" err="1" smtClean="0"/>
              <a:t>Assunzione</a:t>
            </a:r>
            <a:r>
              <a:rPr lang="en-US" b="1" i="1" dirty="0" smtClean="0"/>
              <a:t> di </a:t>
            </a:r>
            <a:r>
              <a:rPr lang="en-US" b="1" i="1" dirty="0" err="1" smtClean="0"/>
              <a:t>fondo</a:t>
            </a:r>
            <a:r>
              <a:rPr lang="en-US" dirty="0" smtClean="0"/>
              <a:t>: Il tempo di </a:t>
            </a:r>
            <a:r>
              <a:rPr lang="en-US" dirty="0" err="1" smtClean="0"/>
              <a:t>elaborazione</a:t>
            </a:r>
            <a:r>
              <a:rPr lang="en-US" dirty="0" smtClean="0"/>
              <a:t> </a:t>
            </a:r>
            <a:r>
              <a:rPr lang="en-US" dirty="0" err="1" smtClean="0"/>
              <a:t>dipende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</a:t>
            </a:r>
            <a:r>
              <a:rPr lang="en-US" b="1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Ecco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esempi</a:t>
            </a:r>
            <a:r>
              <a:rPr lang="en-US" dirty="0" smtClean="0"/>
              <a:t> di </a:t>
            </a:r>
            <a:r>
              <a:rPr lang="en-US" dirty="0" err="1" smtClean="0"/>
              <a:t>funzioni</a:t>
            </a:r>
            <a:r>
              <a:rPr lang="en-US" dirty="0" smtClean="0"/>
              <a:t> e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andamenti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Ordinamento</a:t>
            </a:r>
            <a:r>
              <a:rPr lang="en-US" dirty="0" smtClean="0"/>
              <a:t> per </a:t>
            </a:r>
            <a:r>
              <a:rPr lang="en-US" dirty="0" err="1" smtClean="0"/>
              <a:t>Selezione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lvl="1" indent="-539750" algn="just">
              <a:buNone/>
            </a:pPr>
            <a:r>
              <a:rPr lang="it-IT" b="1" dirty="0"/>
              <a:t>Caso base</a:t>
            </a:r>
            <a:r>
              <a:rPr lang="it-IT" dirty="0"/>
              <a:t>: </a:t>
            </a:r>
            <a:endParaRPr lang="it-IT" dirty="0" smtClean="0"/>
          </a:p>
          <a:p>
            <a:pPr marL="539750" lvl="1" indent="-539750" algn="just">
              <a:buNone/>
            </a:pPr>
            <a:r>
              <a:rPr lang="it-IT" dirty="0"/>
              <a:t>	</a:t>
            </a:r>
            <a:r>
              <a:rPr lang="it-IT" dirty="0" smtClean="0"/>
              <a:t>se n&lt;=1 </a:t>
            </a:r>
            <a:r>
              <a:rPr lang="it-IT" dirty="0"/>
              <a:t>allora l'array è ordinato</a:t>
            </a:r>
          </a:p>
          <a:p>
            <a:pPr marL="539750" lvl="1" indent="-539750" algn="just">
              <a:buNone/>
            </a:pPr>
            <a:r>
              <a:rPr lang="it-IT" b="1" dirty="0"/>
              <a:t>Divide</a:t>
            </a:r>
            <a:r>
              <a:rPr lang="it-IT" dirty="0"/>
              <a:t>: </a:t>
            </a:r>
            <a:endParaRPr lang="it-IT" dirty="0" smtClean="0"/>
          </a:p>
          <a:p>
            <a:pPr marL="539750" lvl="1" indent="-539750" algn="just">
              <a:buNone/>
            </a:pPr>
            <a:r>
              <a:rPr lang="it-IT" dirty="0"/>
              <a:t>	</a:t>
            </a:r>
            <a:r>
              <a:rPr lang="it-IT" dirty="0" smtClean="0"/>
              <a:t>Applichiamo l’algoritmo di </a:t>
            </a:r>
            <a:r>
              <a:rPr lang="it-IT" dirty="0" err="1" smtClean="0"/>
              <a:t>partition</a:t>
            </a:r>
            <a:r>
              <a:rPr lang="it-IT" dirty="0" smtClean="0"/>
              <a:t>, sia k la dimensione del primo vettore</a:t>
            </a:r>
            <a:endParaRPr lang="it-IT" dirty="0"/>
          </a:p>
          <a:p>
            <a:pPr marL="539750" lvl="1" indent="-539750" algn="just">
              <a:buNone/>
            </a:pPr>
            <a:r>
              <a:rPr lang="it-IT" b="1" dirty="0"/>
              <a:t>Impera</a:t>
            </a:r>
            <a:r>
              <a:rPr lang="it-IT" dirty="0"/>
              <a:t>:  </a:t>
            </a:r>
            <a:r>
              <a:rPr lang="it-IT" dirty="0" smtClean="0"/>
              <a:t>                                                                                                  Ordiniamo con </a:t>
            </a:r>
            <a:r>
              <a:rPr lang="it-IT" dirty="0" err="1" smtClean="0"/>
              <a:t>QuickSort</a:t>
            </a:r>
            <a:r>
              <a:rPr lang="it-IT" dirty="0" smtClean="0"/>
              <a:t> i due </a:t>
            </a:r>
            <a:r>
              <a:rPr lang="it-IT" dirty="0" err="1" smtClean="0"/>
              <a:t>sottovettori</a:t>
            </a:r>
            <a:r>
              <a:rPr lang="it-IT" dirty="0" smtClean="0"/>
              <a:t> a0, ..ak-1 e a ak+1… an-1</a:t>
            </a:r>
            <a:endParaRPr lang="it-IT" dirty="0"/>
          </a:p>
          <a:p>
            <a:pPr marL="539750" lvl="1" indent="-539750" algn="just">
              <a:buNone/>
            </a:pPr>
            <a:r>
              <a:rPr lang="it-IT" b="1" dirty="0"/>
              <a:t>Combina</a:t>
            </a:r>
            <a:r>
              <a:rPr lang="it-IT" dirty="0"/>
              <a:t>: </a:t>
            </a:r>
            <a:r>
              <a:rPr lang="it-IT" dirty="0" smtClean="0"/>
              <a:t>                                                                                           Poiché i due vettori sono già in sequenza non è necessario fare altro</a:t>
            </a:r>
            <a:endParaRPr lang="it-IT" dirty="0"/>
          </a:p>
          <a:p>
            <a:pPr marL="539750" lvl="1" indent="-53975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73" y="3973223"/>
            <a:ext cx="5407011" cy="20327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7" y="1692847"/>
            <a:ext cx="5167136" cy="20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975225" y="207963"/>
            <a:ext cx="4168775" cy="1033462"/>
          </a:xfrm>
        </p:spPr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Complessità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3868738" cy="823912"/>
          </a:xfrm>
        </p:spPr>
        <p:txBody>
          <a:bodyPr/>
          <a:lstStyle/>
          <a:p>
            <a:r>
              <a:rPr lang="en-US" b="1" dirty="0" err="1" smtClean="0"/>
              <a:t>Complessità</a:t>
            </a:r>
            <a:r>
              <a:rPr lang="en-US" b="1" dirty="0" smtClean="0"/>
              <a:t> Partition</a:t>
            </a:r>
            <a:endParaRPr lang="en-US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02" y="2111543"/>
            <a:ext cx="4315760" cy="171004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38" y="2111543"/>
            <a:ext cx="4589796" cy="511185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4404937" y="2765334"/>
            <a:ext cx="2661037" cy="464003"/>
            <a:chOff x="4404937" y="2765334"/>
            <a:chExt cx="2661037" cy="464003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937" y="2802023"/>
              <a:ext cx="1675030" cy="42731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9967" y="2765334"/>
              <a:ext cx="986007" cy="40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975225" y="207963"/>
            <a:ext cx="4168775" cy="1033462"/>
          </a:xfrm>
        </p:spPr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Complessità</a:t>
            </a:r>
            <a:endParaRPr lang="en-US" dirty="0"/>
          </a:p>
        </p:txBody>
      </p:sp>
      <p:sp>
        <p:nvSpPr>
          <p:cNvPr id="15" name="Segnaposto testo 3"/>
          <p:cNvSpPr txBox="1">
            <a:spLocks/>
          </p:cNvSpPr>
          <p:nvPr/>
        </p:nvSpPr>
        <p:spPr>
          <a:xfrm>
            <a:off x="92598" y="1652129"/>
            <a:ext cx="3868738" cy="82391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noAutofit/>
          </a:bodyPr>
          <a:lstStyle>
            <a:lvl1pPr marL="342720" marR="0" indent="-34272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ahoma" pitchFamily="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Complessità</a:t>
            </a:r>
            <a:r>
              <a:rPr lang="en-US" b="1" dirty="0" smtClean="0"/>
              <a:t> </a:t>
            </a:r>
            <a:r>
              <a:rPr lang="en-US" b="1" dirty="0" err="1" smtClean="0"/>
              <a:t>QuickSort</a:t>
            </a:r>
            <a:endParaRPr lang="en-US" b="1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1" y="2166875"/>
            <a:ext cx="4315760" cy="162247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961" y="2464466"/>
            <a:ext cx="4067175" cy="85725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941" y="3492859"/>
            <a:ext cx="2857091" cy="454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891564" y="1652129"/>
            <a:ext cx="399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 due array </a:t>
            </a:r>
            <a:r>
              <a:rPr lang="en-US" sz="2400" i="1" dirty="0" err="1" smtClean="0"/>
              <a:t>vengono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divisi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metà</a:t>
            </a:r>
            <a:endParaRPr lang="en-US" sz="24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00" y="4746464"/>
            <a:ext cx="5413739" cy="758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94" y="5505265"/>
            <a:ext cx="2752725" cy="4953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34200" y="3947217"/>
            <a:ext cx="854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 due array </a:t>
            </a:r>
            <a:r>
              <a:rPr lang="en-US" sz="2400" i="1" dirty="0" err="1" smtClean="0"/>
              <a:t>vengono</a:t>
            </a:r>
            <a:r>
              <a:rPr lang="en-US" sz="2400" i="1" dirty="0" smtClean="0"/>
              <a:t> con un solo element in </a:t>
            </a:r>
            <a:r>
              <a:rPr lang="en-US" sz="2400" i="1" dirty="0" err="1" smtClean="0"/>
              <a:t>uno</a:t>
            </a:r>
            <a:r>
              <a:rPr lang="en-US" sz="2400" i="1" dirty="0" smtClean="0"/>
              <a:t> e </a:t>
            </a:r>
            <a:r>
              <a:rPr lang="en-US" sz="2400" i="1" dirty="0" err="1" smtClean="0"/>
              <a:t>tutti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gli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elementi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nell’altro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792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di </a:t>
            </a:r>
            <a:r>
              <a:rPr lang="en-US" dirty="0" err="1" smtClean="0"/>
              <a:t>Ordinamento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49924"/>
              </p:ext>
            </p:extLst>
          </p:nvPr>
        </p:nvGraphicFramePr>
        <p:xfrm>
          <a:off x="404813" y="1585913"/>
          <a:ext cx="822801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671"/>
                <a:gridCol w="2742671"/>
                <a:gridCol w="2742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Algoritmo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Best Case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Worst Case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Selection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Insertion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Bubble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Merge 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</a:t>
                      </a:r>
                      <a:r>
                        <a:rPr lang="it-IT" sz="2800" dirty="0" err="1" smtClean="0"/>
                        <a:t>nlogn</a:t>
                      </a:r>
                      <a:r>
                        <a:rPr lang="it-IT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</a:t>
                      </a:r>
                      <a:r>
                        <a:rPr lang="it-IT" sz="2800" dirty="0" err="1" smtClean="0"/>
                        <a:t>nlogn</a:t>
                      </a:r>
                      <a:r>
                        <a:rPr lang="it-IT" sz="2800" dirty="0" smtClean="0"/>
                        <a:t>)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QuickSort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</a:t>
                      </a:r>
                      <a:r>
                        <a:rPr lang="it-IT" sz="2800" dirty="0" err="1" smtClean="0"/>
                        <a:t>nlogn</a:t>
                      </a:r>
                      <a:r>
                        <a:rPr lang="it-IT" sz="2800" dirty="0" smtClean="0"/>
                        <a:t>)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</a:t>
                      </a:r>
                      <a:r>
                        <a:rPr lang="it-IT" sz="2800" baseline="30000" dirty="0" smtClean="0"/>
                        <a:t>2</a:t>
                      </a:r>
                      <a:r>
                        <a:rPr lang="it-IT" sz="2800" dirty="0" smtClean="0"/>
                        <a:t>)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lvl="0"/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Dicotomica</a:t>
            </a:r>
            <a:endParaRPr lang="en-US" dirty="0"/>
          </a:p>
        </p:txBody>
      </p:sp>
      <p:sp>
        <p:nvSpPr>
          <p:cNvPr id="3" name="Segnaposto testo 2"/>
          <p:cNvSpPr txBox="1"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b="1" u="sng" dirty="0" smtClean="0"/>
              <a:t>Problema</a:t>
            </a:r>
            <a:r>
              <a:rPr lang="it-IT" sz="2000" b="1" dirty="0" smtClean="0"/>
              <a:t>:</a:t>
            </a:r>
            <a:r>
              <a:rPr lang="it-IT" sz="2000" dirty="0" smtClean="0"/>
              <a:t> </a:t>
            </a:r>
          </a:p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dirty="0" smtClean="0"/>
              <a:t>Dato un vettore di N elementi ed un elemento E, trovare la posizione di </a:t>
            </a:r>
            <a:r>
              <a:rPr lang="it-IT" sz="2000" dirty="0" smtClean="0"/>
              <a:t>quell’elemento. Si Assuma il vettore ordinato</a:t>
            </a:r>
            <a:endParaRPr lang="it-IT" sz="2000" dirty="0" smtClean="0"/>
          </a:p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endParaRPr lang="it-IT" sz="2000" dirty="0" smtClean="0"/>
          </a:p>
          <a:p>
            <a:pPr marL="1440" lvl="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b="1" u="sng" dirty="0" smtClean="0"/>
              <a:t>Input:</a:t>
            </a:r>
          </a:p>
          <a:p>
            <a:pPr marL="344340">
              <a:spcBef>
                <a:spcPts val="499"/>
              </a:spcBef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dirty="0" smtClean="0"/>
              <a:t>Il vettore ordinato</a:t>
            </a:r>
            <a:endParaRPr lang="it-IT" sz="2000" dirty="0" smtClean="0"/>
          </a:p>
          <a:p>
            <a:pPr marL="344340">
              <a:spcBef>
                <a:spcPts val="499"/>
              </a:spcBef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dirty="0" smtClean="0"/>
              <a:t>Elemento da cercare E</a:t>
            </a:r>
          </a:p>
          <a:p>
            <a:pPr marL="144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endParaRPr lang="it-IT" sz="2000" b="1" u="sng" dirty="0"/>
          </a:p>
          <a:p>
            <a:pPr marL="1440" indent="0">
              <a:spcBef>
                <a:spcPts val="499"/>
              </a:spcBef>
              <a:buNone/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b="1" u="sng" dirty="0" smtClean="0"/>
              <a:t>Output</a:t>
            </a:r>
            <a:r>
              <a:rPr lang="it-IT" sz="2000" b="1" u="sng" dirty="0"/>
              <a:t>:</a:t>
            </a:r>
          </a:p>
          <a:p>
            <a:pPr marL="344340">
              <a:spcBef>
                <a:spcPts val="499"/>
              </a:spcBef>
              <a:tabLst>
                <a:tab pos="457200" algn="l"/>
                <a:tab pos="571320" algn="l"/>
                <a:tab pos="1028520" algn="l"/>
                <a:tab pos="1485719" algn="l"/>
                <a:tab pos="1942919" algn="l"/>
                <a:tab pos="2400119" algn="l"/>
                <a:tab pos="2857319" algn="l"/>
                <a:tab pos="3314520" algn="l"/>
                <a:tab pos="3771719" algn="l"/>
                <a:tab pos="4228920" algn="l"/>
                <a:tab pos="4686119" algn="l"/>
                <a:tab pos="5143320" algn="l"/>
                <a:tab pos="5600520" algn="l"/>
                <a:tab pos="6057720" algn="l"/>
                <a:tab pos="6514920" algn="l"/>
                <a:tab pos="6972120" algn="l"/>
                <a:tab pos="7429320" algn="l"/>
                <a:tab pos="7886520" algn="l"/>
                <a:tab pos="8343720" algn="l"/>
                <a:tab pos="8800920" algn="l"/>
                <a:tab pos="9258120" algn="l"/>
              </a:tabLst>
            </a:pPr>
            <a:r>
              <a:rPr lang="it-IT" sz="2000" dirty="0" smtClean="0"/>
              <a:t>La posizione del </a:t>
            </a:r>
            <a:r>
              <a:rPr lang="it-IT" sz="2000" dirty="0"/>
              <a:t>d</a:t>
            </a:r>
            <a:r>
              <a:rPr lang="it-IT" sz="2000" dirty="0" smtClean="0"/>
              <a:t>ell’elemento </a:t>
            </a:r>
            <a:r>
              <a:rPr lang="it-IT" sz="2000" dirty="0"/>
              <a:t>n</a:t>
            </a:r>
            <a:r>
              <a:rPr lang="it-IT" sz="2000" dirty="0" smtClean="0"/>
              <a:t>el vettore</a:t>
            </a:r>
            <a:endParaRPr lang="it-IT" sz="2000" dirty="0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Elementi di Programmazione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Dicotomica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Approccio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err="1" smtClean="0"/>
              <a:t>Confronto</a:t>
            </a:r>
            <a:r>
              <a:rPr lang="en-US" dirty="0" smtClean="0"/>
              <a:t> E con </a:t>
            </a:r>
            <a:r>
              <a:rPr lang="en-US" dirty="0" err="1" smtClean="0"/>
              <a:t>elemento</a:t>
            </a:r>
            <a:r>
              <a:rPr lang="en-US" dirty="0" smtClean="0"/>
              <a:t> X al </a:t>
            </a:r>
            <a:r>
              <a:rPr lang="en-US" dirty="0" err="1" smtClean="0"/>
              <a:t>centro</a:t>
            </a:r>
            <a:r>
              <a:rPr lang="en-US" dirty="0" smtClean="0"/>
              <a:t> del </a:t>
            </a:r>
            <a:r>
              <a:rPr lang="en-US" dirty="0" err="1" smtClean="0"/>
              <a:t>vettore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 E&gt;X </a:t>
            </a:r>
            <a:r>
              <a:rPr lang="en-US" dirty="0" err="1" smtClean="0"/>
              <a:t>cerco</a:t>
            </a:r>
            <a:r>
              <a:rPr lang="en-US" dirty="0" smtClean="0"/>
              <a:t> </a:t>
            </a:r>
            <a:r>
              <a:rPr lang="en-US" dirty="0" err="1" smtClean="0"/>
              <a:t>nellà</a:t>
            </a:r>
            <a:r>
              <a:rPr lang="en-US" dirty="0" smtClean="0"/>
              <a:t> </a:t>
            </a:r>
            <a:r>
              <a:rPr lang="en-US" dirty="0" err="1" smtClean="0"/>
              <a:t>metà</a:t>
            </a:r>
            <a:r>
              <a:rPr lang="en-US" dirty="0" smtClean="0"/>
              <a:t> </a:t>
            </a:r>
            <a:r>
              <a:rPr lang="en-US" dirty="0" err="1" smtClean="0"/>
              <a:t>destra</a:t>
            </a:r>
            <a:r>
              <a:rPr lang="en-US" dirty="0" smtClean="0"/>
              <a:t>, </a:t>
            </a:r>
            <a:r>
              <a:rPr lang="en-US" dirty="0" err="1" smtClean="0"/>
              <a:t>altrimenti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metà</a:t>
            </a:r>
            <a:r>
              <a:rPr lang="en-US" dirty="0" smtClean="0"/>
              <a:t> </a:t>
            </a:r>
            <a:r>
              <a:rPr lang="en-US" dirty="0" err="1" smtClean="0"/>
              <a:t>sinistra</a:t>
            </a:r>
            <a:endParaRPr lang="en-US" dirty="0" smtClean="0"/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r>
              <a:rPr lang="en-US" dirty="0" smtClean="0"/>
              <a:t> è di un solo </a:t>
            </a:r>
            <a:r>
              <a:rPr lang="en-US" dirty="0" err="1" smtClean="0"/>
              <a:t>elemento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ho </a:t>
            </a:r>
            <a:r>
              <a:rPr lang="en-US" dirty="0" err="1" smtClean="0"/>
              <a:t>trovato</a:t>
            </a:r>
            <a:r>
              <a:rPr lang="en-US" dirty="0" smtClean="0"/>
              <a:t> E </a:t>
            </a:r>
          </a:p>
          <a:p>
            <a:pPr lvl="2"/>
            <a:r>
              <a:rPr lang="en-US" dirty="0" smtClean="0"/>
              <a:t>E </a:t>
            </a:r>
            <a:r>
              <a:rPr lang="en-US" dirty="0" err="1" smtClean="0"/>
              <a:t>manca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vettore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Dicotomica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732" y="1241648"/>
            <a:ext cx="5720955" cy="45602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86080" y="1981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Cerca</a:t>
            </a:r>
            <a:r>
              <a:rPr lang="en-US" dirty="0" smtClean="0"/>
              <a:t>: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Dicotomica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9" y="1367567"/>
            <a:ext cx="7680961" cy="46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Ricerca</a:t>
            </a:r>
            <a:r>
              <a:rPr lang="en-US" dirty="0" smtClean="0"/>
              <a:t> </a:t>
            </a:r>
            <a:r>
              <a:rPr lang="en-US" dirty="0" err="1" smtClean="0"/>
              <a:t>Dicotomica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Complessità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9" y="1408338"/>
            <a:ext cx="7414769" cy="46520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52" y="3667936"/>
            <a:ext cx="4238786" cy="746187"/>
          </a:xfrm>
          <a:prstGeom prst="rect">
            <a:avLst/>
          </a:prstGeom>
        </p:spPr>
      </p:pic>
      <p:sp>
        <p:nvSpPr>
          <p:cNvPr id="4" name="Parentesi graffa chiusa 3"/>
          <p:cNvSpPr/>
          <p:nvPr/>
        </p:nvSpPr>
        <p:spPr>
          <a:xfrm>
            <a:off x="4033520" y="3693601"/>
            <a:ext cx="467360" cy="15692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52" y="4679141"/>
            <a:ext cx="1796440" cy="514841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4291352" y="5459000"/>
            <a:ext cx="4809682" cy="978451"/>
            <a:chOff x="4291352" y="5459000"/>
            <a:chExt cx="4809682" cy="978451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1352" y="5459000"/>
              <a:ext cx="1463824" cy="46939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1352" y="5918928"/>
              <a:ext cx="4809682" cy="518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2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368987" y="5377230"/>
            <a:ext cx="6998167" cy="1060017"/>
          </a:xfrm>
        </p:spPr>
        <p:txBody>
          <a:bodyPr/>
          <a:lstStyle/>
          <a:p>
            <a:r>
              <a:rPr lang="en-US" dirty="0" err="1" smtClean="0"/>
              <a:t>Confronto</a:t>
            </a:r>
            <a:r>
              <a:rPr lang="en-US" dirty="0" smtClean="0"/>
              <a:t> di due </a:t>
            </a:r>
            <a:r>
              <a:rPr lang="en-US" dirty="0" err="1" smtClean="0"/>
              <a:t>algoritmi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risolvono</a:t>
            </a:r>
            <a:r>
              <a:rPr lang="en-US" dirty="0" smtClean="0"/>
              <a:t> lo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9" y="1376730"/>
            <a:ext cx="6051179" cy="4000500"/>
          </a:xfrm>
          <a:prstGeom prst="rect">
            <a:avLst/>
          </a:prstGeom>
        </p:spPr>
      </p:pic>
      <p:sp>
        <p:nvSpPr>
          <p:cNvPr id="17" name="Callout 1 16"/>
          <p:cNvSpPr/>
          <p:nvPr/>
        </p:nvSpPr>
        <p:spPr>
          <a:xfrm>
            <a:off x="6806929" y="1594795"/>
            <a:ext cx="1653570" cy="436418"/>
          </a:xfrm>
          <a:prstGeom prst="borderCallout1">
            <a:avLst>
              <a:gd name="adj1" fmla="val 18750"/>
              <a:gd name="adj2" fmla="val -8333"/>
              <a:gd name="adj3" fmla="val 172676"/>
              <a:gd name="adj4" fmla="val -182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A2: Worst case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allout 1 17"/>
          <p:cNvSpPr/>
          <p:nvPr/>
        </p:nvSpPr>
        <p:spPr>
          <a:xfrm>
            <a:off x="6326648" y="3963922"/>
            <a:ext cx="1580834" cy="436418"/>
          </a:xfrm>
          <a:prstGeom prst="borderCallout1">
            <a:avLst>
              <a:gd name="adj1" fmla="val 18750"/>
              <a:gd name="adj2" fmla="val -8333"/>
              <a:gd name="adj3" fmla="val -96372"/>
              <a:gd name="adj4" fmla="val -1429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A2: Best case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allout 1 18"/>
          <p:cNvSpPr/>
          <p:nvPr/>
        </p:nvSpPr>
        <p:spPr>
          <a:xfrm>
            <a:off x="6843297" y="2883130"/>
            <a:ext cx="1580834" cy="436418"/>
          </a:xfrm>
          <a:prstGeom prst="borderCallout1">
            <a:avLst>
              <a:gd name="adj1" fmla="val 18750"/>
              <a:gd name="adj2" fmla="val -8333"/>
              <a:gd name="adj3" fmla="val 22676"/>
              <a:gd name="adj4" fmla="val -1521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A1: (all cases)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11842"/>
              </p:ext>
            </p:extLst>
          </p:nvPr>
        </p:nvGraphicFramePr>
        <p:xfrm>
          <a:off x="404813" y="1585913"/>
          <a:ext cx="848921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868"/>
                <a:gridCol w="2742671"/>
                <a:gridCol w="2742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Algoritmo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Best Case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Worst Case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Ricerca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Lineare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(n)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Ricerca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Dicotomica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Θ</a:t>
                      </a:r>
                      <a:r>
                        <a:rPr lang="it-IT" sz="2800" dirty="0" smtClean="0"/>
                        <a:t> (</a:t>
                      </a:r>
                      <a:r>
                        <a:rPr lang="it-IT" sz="2800" dirty="0" err="1" smtClean="0"/>
                        <a:t>logn</a:t>
                      </a:r>
                      <a:r>
                        <a:rPr lang="it-IT" sz="2800" dirty="0" smtClean="0"/>
                        <a:t>)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64" y="1587084"/>
            <a:ext cx="4760299" cy="3683673"/>
          </a:xfrm>
          <a:prstGeom prst="rect">
            <a:avLst/>
          </a:prstGeom>
        </p:spPr>
      </p:pic>
      <p:sp>
        <p:nvSpPr>
          <p:cNvPr id="5" name="Segnaposto contenuto 10"/>
          <p:cNvSpPr>
            <a:spLocks noGrp="1"/>
          </p:cNvSpPr>
          <p:nvPr>
            <p:ph sz="half" idx="1"/>
          </p:nvPr>
        </p:nvSpPr>
        <p:spPr>
          <a:xfrm>
            <a:off x="368987" y="5377230"/>
            <a:ext cx="7860613" cy="1060017"/>
          </a:xfrm>
        </p:spPr>
        <p:txBody>
          <a:bodyPr/>
          <a:lstStyle/>
          <a:p>
            <a:r>
              <a:rPr lang="en-US" dirty="0" err="1" smtClean="0"/>
              <a:t>Confronto</a:t>
            </a:r>
            <a:r>
              <a:rPr lang="en-US" dirty="0" smtClean="0"/>
              <a:t> di </a:t>
            </a:r>
            <a:r>
              <a:rPr lang="en-US" dirty="0" err="1" smtClean="0"/>
              <a:t>tre</a:t>
            </a:r>
            <a:r>
              <a:rPr lang="en-US" dirty="0"/>
              <a:t> </a:t>
            </a:r>
            <a:r>
              <a:rPr lang="en-US" dirty="0" err="1" smtClean="0"/>
              <a:t>esecuzioni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algoritmo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machine </a:t>
            </a:r>
            <a:r>
              <a:rPr lang="en-US" dirty="0" err="1" smtClean="0"/>
              <a:t>differenti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Modello</a:t>
            </a:r>
            <a:r>
              <a:rPr lang="en-US" dirty="0" smtClean="0"/>
              <a:t> RAM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41775" cy="3684588"/>
          </a:xfrm>
        </p:spPr>
        <p:txBody>
          <a:bodyPr/>
          <a:lstStyle/>
          <a:p>
            <a:r>
              <a:rPr lang="en-US" dirty="0" smtClean="0"/>
              <a:t>Sistema Mono-</a:t>
            </a:r>
            <a:r>
              <a:rPr lang="en-US" dirty="0" err="1" smtClean="0"/>
              <a:t>Processore</a:t>
            </a:r>
            <a:endParaRPr lang="en-US" dirty="0" smtClean="0"/>
          </a:p>
          <a:p>
            <a:r>
              <a:rPr lang="en-US" dirty="0" err="1" smtClean="0"/>
              <a:t>Istruzioni</a:t>
            </a:r>
            <a:r>
              <a:rPr lang="en-US" dirty="0" smtClean="0"/>
              <a:t> </a:t>
            </a:r>
            <a:r>
              <a:rPr lang="en-US" dirty="0" err="1" smtClean="0"/>
              <a:t>eseguite</a:t>
            </a:r>
            <a:r>
              <a:rPr lang="en-US" dirty="0" smtClean="0"/>
              <a:t> in </a:t>
            </a:r>
            <a:r>
              <a:rPr lang="en-US" dirty="0" err="1" smtClean="0"/>
              <a:t>stretta</a:t>
            </a:r>
            <a:r>
              <a:rPr lang="en-US" dirty="0" smtClean="0"/>
              <a:t> </a:t>
            </a:r>
            <a:r>
              <a:rPr lang="en-US" dirty="0" err="1" smtClean="0"/>
              <a:t>sequenza</a:t>
            </a:r>
            <a:r>
              <a:rPr lang="en-US" dirty="0" smtClean="0"/>
              <a:t>,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parallelismo</a:t>
            </a:r>
            <a:endParaRPr lang="en-US" dirty="0" smtClean="0"/>
          </a:p>
          <a:p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istruzione</a:t>
            </a:r>
            <a:r>
              <a:rPr lang="en-US" dirty="0" smtClean="0"/>
              <a:t> </a:t>
            </a:r>
            <a:r>
              <a:rPr lang="en-US" dirty="0" err="1" smtClean="0"/>
              <a:t>necessita</a:t>
            </a:r>
            <a:r>
              <a:rPr lang="en-US" dirty="0" smtClean="0"/>
              <a:t> di un tempo </a:t>
            </a:r>
            <a:r>
              <a:rPr lang="en-US" dirty="0" err="1" smtClean="0"/>
              <a:t>unitario</a:t>
            </a:r>
            <a:r>
              <a:rPr lang="en-US" dirty="0" smtClean="0"/>
              <a:t> di </a:t>
            </a:r>
            <a:r>
              <a:rPr lang="en-US" dirty="0" err="1" smtClean="0"/>
              <a:t>esecuzioni</a:t>
            </a:r>
            <a:endParaRPr lang="en-US" dirty="0" smtClean="0"/>
          </a:p>
          <a:p>
            <a:r>
              <a:rPr lang="en-US" dirty="0" smtClean="0"/>
              <a:t>T(n) è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istruzioni</a:t>
            </a:r>
            <a:r>
              <a:rPr lang="en-US" dirty="0" smtClean="0"/>
              <a:t> da </a:t>
            </a:r>
            <a:r>
              <a:rPr lang="en-US" dirty="0" err="1" smtClean="0"/>
              <a:t>eseguire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Caratteristiche</a:t>
            </a:r>
            <a:endParaRPr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T(n) </a:t>
            </a:r>
            <a:r>
              <a:rPr lang="en-US" dirty="0" err="1" smtClean="0"/>
              <a:t>offre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stima</a:t>
            </a:r>
            <a:r>
              <a:rPr lang="en-US" dirty="0" smtClean="0"/>
              <a:t>, non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prestazioni</a:t>
            </a:r>
            <a:endParaRPr lang="en-US" dirty="0" smtClean="0"/>
          </a:p>
          <a:p>
            <a:r>
              <a:rPr lang="en-US" dirty="0" err="1" smtClean="0"/>
              <a:t>Permette</a:t>
            </a:r>
            <a:r>
              <a:rPr lang="en-US" dirty="0" smtClean="0"/>
              <a:t> di </a:t>
            </a:r>
            <a:r>
              <a:rPr lang="en-US" dirty="0" err="1" smtClean="0"/>
              <a:t>valutare</a:t>
            </a:r>
            <a:r>
              <a:rPr lang="en-US" dirty="0" smtClean="0"/>
              <a:t> </a:t>
            </a:r>
            <a:r>
              <a:rPr lang="en-US" dirty="0" err="1" smtClean="0"/>
              <a:t>algoritmi</a:t>
            </a:r>
            <a:r>
              <a:rPr lang="en-US" dirty="0" smtClean="0"/>
              <a:t> a </a:t>
            </a:r>
            <a:r>
              <a:rPr lang="en-US" dirty="0" err="1" smtClean="0"/>
              <a:t>prescindere</a:t>
            </a:r>
            <a:r>
              <a:rPr lang="en-US" dirty="0" smtClean="0"/>
              <a:t> dal Sistema di </a:t>
            </a:r>
            <a:r>
              <a:rPr lang="en-US" dirty="0" err="1" smtClean="0"/>
              <a:t>elaborazione</a:t>
            </a:r>
            <a:endParaRPr lang="en-US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 smtClean="0"/>
              <a:t>Computazionale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smtClean="0"/>
              <a:t>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/>
              <a:t>Computazionale</a:t>
            </a:r>
            <a:endParaRPr lang="en-US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0" indent="-717550">
              <a:buNone/>
              <a:tabLst>
                <a:tab pos="455613" algn="l"/>
                <a:tab pos="623888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err="1" smtClean="0"/>
              <a:t>Definizione</a:t>
            </a:r>
            <a:r>
              <a:rPr lang="en-US" b="1" dirty="0" smtClean="0"/>
              <a:t>: </a:t>
            </a:r>
            <a:r>
              <a:rPr lang="en-US" dirty="0" smtClean="0"/>
              <a:t>Si </a:t>
            </a:r>
            <a:r>
              <a:rPr lang="en-US" dirty="0" err="1" smtClean="0"/>
              <a:t>definisce</a:t>
            </a:r>
            <a:r>
              <a:rPr lang="en-US" dirty="0" smtClean="0"/>
              <a:t> </a:t>
            </a:r>
            <a:r>
              <a:rPr lang="en-US" dirty="0" err="1" smtClean="0"/>
              <a:t>complessità</a:t>
            </a:r>
            <a:r>
              <a:rPr lang="en-US" dirty="0" smtClean="0"/>
              <a:t> </a:t>
            </a:r>
            <a:r>
              <a:rPr lang="en-US" dirty="0" err="1" smtClean="0"/>
              <a:t>computazionale</a:t>
            </a:r>
            <a:r>
              <a:rPr lang="en-US" dirty="0" smtClean="0"/>
              <a:t> di un </a:t>
            </a:r>
            <a:r>
              <a:rPr lang="en-US" dirty="0" err="1" smtClean="0"/>
              <a:t>algoritmo</a:t>
            </a:r>
            <a:r>
              <a:rPr lang="en-US" dirty="0" smtClean="0"/>
              <a:t> </a:t>
            </a:r>
            <a:r>
              <a:rPr lang="en-US" dirty="0" err="1" smtClean="0"/>
              <a:t>l’ordine</a:t>
            </a:r>
            <a:r>
              <a:rPr lang="en-US" dirty="0" smtClean="0"/>
              <a:t> di </a:t>
            </a:r>
            <a:r>
              <a:rPr lang="en-US" dirty="0" err="1" smtClean="0"/>
              <a:t>grandezza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funzione</a:t>
            </a:r>
            <a:r>
              <a:rPr lang="en-US" dirty="0" smtClean="0"/>
              <a:t> T(n)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modello</a:t>
            </a:r>
            <a:r>
              <a:rPr lang="en-US" dirty="0" smtClean="0"/>
              <a:t> RAM</a:t>
            </a:r>
          </a:p>
          <a:p>
            <a:pPr marL="717550" indent="-717550">
              <a:buNone/>
              <a:tabLst>
                <a:tab pos="455613" algn="l"/>
                <a:tab pos="623888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b="1" dirty="0"/>
          </a:p>
          <a:p>
            <a:pPr marL="717550" indent="-717550">
              <a:buNone/>
              <a:tabLst>
                <a:tab pos="455613" algn="l"/>
                <a:tab pos="623888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err="1" smtClean="0"/>
              <a:t>Notazioni</a:t>
            </a:r>
            <a:r>
              <a:rPr lang="en-US" b="1" dirty="0" smtClean="0"/>
              <a:t> </a:t>
            </a:r>
            <a:r>
              <a:rPr lang="en-US" b="1" dirty="0" err="1" smtClean="0"/>
              <a:t>Asintotiche</a:t>
            </a:r>
            <a:r>
              <a:rPr lang="en-US" b="1" dirty="0" smtClean="0"/>
              <a:t>: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utilizzate</a:t>
            </a:r>
            <a:r>
              <a:rPr lang="en-US" dirty="0" smtClean="0"/>
              <a:t> per </a:t>
            </a:r>
            <a:r>
              <a:rPr lang="en-US" dirty="0" err="1" smtClean="0"/>
              <a:t>rapresentare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dell’algoritmo</a:t>
            </a:r>
            <a:r>
              <a:rPr lang="en-US" dirty="0" smtClean="0"/>
              <a:t> al </a:t>
            </a:r>
            <a:r>
              <a:rPr lang="en-US" dirty="0" err="1" smtClean="0"/>
              <a:t>crescere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del </a:t>
            </a:r>
            <a:r>
              <a:rPr lang="en-US" dirty="0" err="1" smtClean="0"/>
              <a:t>problema</a:t>
            </a:r>
            <a:r>
              <a:rPr lang="en-US" dirty="0" smtClean="0"/>
              <a:t> (</a:t>
            </a:r>
            <a:r>
              <a:rPr lang="en-US" dirty="0" err="1" smtClean="0"/>
              <a:t>tasso</a:t>
            </a:r>
            <a:r>
              <a:rPr lang="en-US" dirty="0" smtClean="0"/>
              <a:t> di </a:t>
            </a:r>
            <a:r>
              <a:rPr lang="en-US" dirty="0" err="1" smtClean="0"/>
              <a:t>crescita</a:t>
            </a:r>
            <a:r>
              <a:rPr lang="en-US" dirty="0" smtClean="0"/>
              <a:t>).</a:t>
            </a:r>
          </a:p>
          <a:p>
            <a:pPr marL="717550" indent="-717550">
              <a:buNone/>
              <a:tabLst>
                <a:tab pos="455613" algn="l"/>
                <a:tab pos="623888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3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 smtClean="0"/>
              <a:t>Computazionale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Notazione</a:t>
            </a:r>
            <a:r>
              <a:rPr lang="en-US" dirty="0"/>
              <a:t> 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Notazione</a:t>
            </a:r>
            <a:r>
              <a:rPr lang="en-US" b="1" dirty="0" smtClean="0"/>
              <a:t> O(n)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Una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i="1" dirty="0" smtClean="0"/>
              <a:t>f(n) </a:t>
            </a:r>
            <a:r>
              <a:rPr lang="en-US" dirty="0" smtClean="0"/>
              <a:t> </a:t>
            </a:r>
            <a:r>
              <a:rPr lang="en-US" dirty="0" err="1" smtClean="0"/>
              <a:t>appartiene</a:t>
            </a:r>
            <a:r>
              <a:rPr lang="en-US" dirty="0" smtClean="0"/>
              <a:t> </a:t>
            </a:r>
            <a:r>
              <a:rPr lang="en-US" dirty="0" err="1" smtClean="0"/>
              <a:t>all’insieme</a:t>
            </a:r>
            <a:r>
              <a:rPr lang="en-US" dirty="0" smtClean="0"/>
              <a:t> </a:t>
            </a:r>
            <a:r>
              <a:rPr lang="en-US" i="1" dirty="0" smtClean="0"/>
              <a:t>O(g(n)) </a:t>
            </a:r>
            <a:r>
              <a:rPr lang="en-US" dirty="0" smtClean="0"/>
              <a:t>se, a </a:t>
            </a:r>
            <a:r>
              <a:rPr lang="en-US" dirty="0" err="1" smtClean="0"/>
              <a:t>partire</a:t>
            </a:r>
            <a:r>
              <a:rPr lang="en-US" dirty="0" smtClean="0"/>
              <a:t> da un </a:t>
            </a:r>
            <a:r>
              <a:rPr lang="en-US" dirty="0" err="1" smtClean="0"/>
              <a:t>valore</a:t>
            </a:r>
            <a:r>
              <a:rPr lang="en-US" dirty="0" smtClean="0"/>
              <a:t> n</a:t>
            </a:r>
            <a:r>
              <a:rPr lang="en-US" baseline="-25000" dirty="0" smtClean="0"/>
              <a:t>0</a:t>
            </a:r>
            <a:r>
              <a:rPr lang="en-US" dirty="0" smtClean="0"/>
              <a:t> di n, la </a:t>
            </a:r>
            <a:r>
              <a:rPr lang="en-US" dirty="0" err="1" smtClean="0"/>
              <a:t>funzione</a:t>
            </a:r>
            <a:r>
              <a:rPr lang="en-US" dirty="0" smtClean="0"/>
              <a:t> g(n) </a:t>
            </a:r>
            <a:r>
              <a:rPr lang="en-US" dirty="0" err="1" smtClean="0"/>
              <a:t>moltiplicata</a:t>
            </a:r>
            <a:r>
              <a:rPr lang="en-US" dirty="0" smtClean="0"/>
              <a:t> per </a:t>
            </a:r>
            <a:r>
              <a:rPr lang="en-US" dirty="0" err="1" smtClean="0"/>
              <a:t>un’adeguata</a:t>
            </a:r>
            <a:r>
              <a:rPr lang="en-US" dirty="0" smtClean="0"/>
              <a:t> </a:t>
            </a:r>
            <a:r>
              <a:rPr lang="en-US" dirty="0" err="1" smtClean="0"/>
              <a:t>costante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, è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definitivamente</a:t>
            </a:r>
            <a:r>
              <a:rPr lang="en-US" dirty="0" smtClean="0"/>
              <a:t> la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i="1" dirty="0" smtClean="0"/>
              <a:t>f(n)</a:t>
            </a:r>
          </a:p>
          <a:p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71" y="2008314"/>
            <a:ext cx="8339810" cy="67254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82" y="2680854"/>
            <a:ext cx="5366299" cy="37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Complessità</a:t>
            </a:r>
            <a:r>
              <a:rPr lang="en-US" dirty="0"/>
              <a:t> </a:t>
            </a:r>
            <a:r>
              <a:rPr lang="en-US" dirty="0" err="1" smtClean="0"/>
              <a:t>Computazionale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Notazione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Notazione</a:t>
            </a:r>
            <a:r>
              <a:rPr lang="en-US" b="1" dirty="0" smtClean="0"/>
              <a:t> </a:t>
            </a:r>
            <a:r>
              <a:rPr lang="el-GR" b="1" dirty="0" smtClean="0"/>
              <a:t>Ω</a:t>
            </a:r>
            <a:r>
              <a:rPr lang="en-US" b="1" dirty="0" smtClean="0"/>
              <a:t>(n)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Una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i="1" dirty="0" smtClean="0"/>
              <a:t>f(n) </a:t>
            </a:r>
            <a:r>
              <a:rPr lang="en-US" dirty="0" smtClean="0"/>
              <a:t> </a:t>
            </a:r>
            <a:r>
              <a:rPr lang="en-US" dirty="0" err="1" smtClean="0"/>
              <a:t>appartiene</a:t>
            </a:r>
            <a:r>
              <a:rPr lang="en-US" dirty="0" smtClean="0"/>
              <a:t> </a:t>
            </a:r>
            <a:r>
              <a:rPr lang="en-US" dirty="0" err="1" smtClean="0"/>
              <a:t>all’insieme</a:t>
            </a:r>
            <a:r>
              <a:rPr lang="en-US" dirty="0" smtClean="0"/>
              <a:t> </a:t>
            </a:r>
            <a:r>
              <a:rPr lang="el-GR" dirty="0"/>
              <a:t>Ω</a:t>
            </a:r>
            <a:r>
              <a:rPr lang="en-US" i="1" dirty="0" smtClean="0"/>
              <a:t>(g(n)) </a:t>
            </a:r>
            <a:r>
              <a:rPr lang="en-US" dirty="0" smtClean="0"/>
              <a:t>se, a </a:t>
            </a:r>
            <a:r>
              <a:rPr lang="en-US" dirty="0" err="1" smtClean="0"/>
              <a:t>partire</a:t>
            </a:r>
            <a:r>
              <a:rPr lang="en-US" dirty="0" smtClean="0"/>
              <a:t> da un </a:t>
            </a:r>
            <a:r>
              <a:rPr lang="en-US" dirty="0" err="1" smtClean="0"/>
              <a:t>valore</a:t>
            </a:r>
            <a:r>
              <a:rPr lang="en-US" dirty="0" smtClean="0"/>
              <a:t> n</a:t>
            </a:r>
            <a:r>
              <a:rPr lang="en-US" baseline="-25000" dirty="0" smtClean="0"/>
              <a:t>0</a:t>
            </a:r>
            <a:r>
              <a:rPr lang="en-US" dirty="0" smtClean="0"/>
              <a:t> di n, la </a:t>
            </a:r>
            <a:r>
              <a:rPr lang="en-US" dirty="0" err="1" smtClean="0"/>
              <a:t>funzione</a:t>
            </a:r>
            <a:r>
              <a:rPr lang="en-US" dirty="0" smtClean="0"/>
              <a:t> g(n) </a:t>
            </a:r>
            <a:r>
              <a:rPr lang="en-US" dirty="0" err="1" smtClean="0"/>
              <a:t>moltiplicata</a:t>
            </a:r>
            <a:r>
              <a:rPr lang="en-US" dirty="0" smtClean="0"/>
              <a:t> per </a:t>
            </a:r>
            <a:r>
              <a:rPr lang="en-US" dirty="0" err="1" smtClean="0"/>
              <a:t>un’adeguata</a:t>
            </a:r>
            <a:r>
              <a:rPr lang="en-US" dirty="0" smtClean="0"/>
              <a:t> </a:t>
            </a:r>
            <a:r>
              <a:rPr lang="en-US" dirty="0" err="1" smtClean="0"/>
              <a:t>costante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, è </a:t>
            </a:r>
            <a:r>
              <a:rPr lang="en-US" dirty="0" err="1" smtClean="0"/>
              <a:t>minore</a:t>
            </a:r>
            <a:r>
              <a:rPr lang="en-US" dirty="0" smtClean="0"/>
              <a:t> </a:t>
            </a:r>
            <a:r>
              <a:rPr lang="en-US" dirty="0" err="1" smtClean="0"/>
              <a:t>definitivamente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i="1" dirty="0" smtClean="0"/>
              <a:t>f(n)</a:t>
            </a: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7" y="2023537"/>
            <a:ext cx="7880463" cy="6876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27" y="2605794"/>
            <a:ext cx="5349813" cy="38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953</Words>
  <Application>Microsoft Office PowerPoint</Application>
  <PresentationFormat>Presentazione su schermo (4:3)</PresentationFormat>
  <Paragraphs>182</Paragraphs>
  <Slides>41</Slides>
  <Notes>2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Andale Mono</vt:lpstr>
      <vt:lpstr>Arial</vt:lpstr>
      <vt:lpstr>Calibri</vt:lpstr>
      <vt:lpstr>DejaVu Sans</vt:lpstr>
      <vt:lpstr>Droid Sans Fallback</vt:lpstr>
      <vt:lpstr>FreeSans</vt:lpstr>
      <vt:lpstr>Tahoma</vt:lpstr>
      <vt:lpstr>Times New Roman</vt:lpstr>
      <vt:lpstr>Title1</vt:lpstr>
      <vt:lpstr>Complessità Computazionale</vt:lpstr>
      <vt:lpstr>Agenda Algoritmi di Ordinamento</vt:lpstr>
      <vt:lpstr>Complessità Computazionale</vt:lpstr>
      <vt:lpstr>Complessità Computazionale</vt:lpstr>
      <vt:lpstr>Complessità Computazionale</vt:lpstr>
      <vt:lpstr>Complessità Computazionale Modello RAM</vt:lpstr>
      <vt:lpstr>Complessità Computazionale</vt:lpstr>
      <vt:lpstr>Complessità Computazionale Notazione O(n)</vt:lpstr>
      <vt:lpstr>Complessità Computazionale Notazione Ω(n)</vt:lpstr>
      <vt:lpstr>Complessità Computazionale Notazione θ(n)</vt:lpstr>
      <vt:lpstr>Complessità Computazionale Utilizzo delle notazioni</vt:lpstr>
      <vt:lpstr>Andamento delle funzioni più comuni</vt:lpstr>
      <vt:lpstr>Complessità Computazionale Proproetà delle notazioni</vt:lpstr>
      <vt:lpstr>Complessità Computazionale Costrutti selettivi</vt:lpstr>
      <vt:lpstr>Complessità Computazionale Costrutti iterativi</vt:lpstr>
      <vt:lpstr>Complessità Computazionale Costrutti iterativi</vt:lpstr>
      <vt:lpstr>Esercizi:  calcolare la complessità dei agli algoritmi elementari</vt:lpstr>
      <vt:lpstr>Complessità Computazionale Esempio</vt:lpstr>
      <vt:lpstr>Complessità Computazionale Esempio</vt:lpstr>
      <vt:lpstr>Confronto degli Algoritmi di Ordinamento</vt:lpstr>
      <vt:lpstr>Selection Sort Complessità</vt:lpstr>
      <vt:lpstr>Insertion Sort Complessità</vt:lpstr>
      <vt:lpstr>Merge Sort Complessità</vt:lpstr>
      <vt:lpstr>Complessità degli algoritmi di Ordinamento</vt:lpstr>
      <vt:lpstr>QuickSort</vt:lpstr>
      <vt:lpstr>Problema di Ordinamento QuickSort</vt:lpstr>
      <vt:lpstr>Insertion Sort Ordinamento per Selezione</vt:lpstr>
      <vt:lpstr>QuickSort</vt:lpstr>
      <vt:lpstr>QuickSort</vt:lpstr>
      <vt:lpstr>QuickSort Ordinamento per Selezione</vt:lpstr>
      <vt:lpstr>QuickSort</vt:lpstr>
      <vt:lpstr>QuickSort Complessità</vt:lpstr>
      <vt:lpstr>QuickSort Complessità</vt:lpstr>
      <vt:lpstr>Complessità degli algoritmi di Ordinamento</vt:lpstr>
      <vt:lpstr>Ricerca Dicotomica</vt:lpstr>
      <vt:lpstr>Ricerca Dicotomica</vt:lpstr>
      <vt:lpstr>Ricerca Dicotomica</vt:lpstr>
      <vt:lpstr>Ricerca Dicotomica</vt:lpstr>
      <vt:lpstr>Ricerca Dicotomica Complessità</vt:lpstr>
      <vt:lpstr>Complessità degli algoritmi di Ricerca</vt:lpstr>
      <vt:lpstr>FINE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Massimiliano Rak</dc:creator>
  <cp:lastModifiedBy>Massimiliano Rak</cp:lastModifiedBy>
  <cp:revision>230</cp:revision>
  <dcterms:modified xsi:type="dcterms:W3CDTF">2017-03-10T08:58:57Z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