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99" r:id="rId2"/>
    <p:sldId id="300" r:id="rId3"/>
    <p:sldId id="302" r:id="rId4"/>
    <p:sldId id="301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294" r:id="rId15"/>
    <p:sldId id="319" r:id="rId16"/>
    <p:sldId id="318" r:id="rId17"/>
    <p:sldId id="321" r:id="rId18"/>
    <p:sldId id="312" r:id="rId19"/>
    <p:sldId id="313" r:id="rId20"/>
    <p:sldId id="314" r:id="rId21"/>
    <p:sldId id="315" r:id="rId22"/>
    <p:sldId id="316" r:id="rId23"/>
    <p:sldId id="322" r:id="rId24"/>
    <p:sldId id="323" r:id="rId25"/>
    <p:sldId id="324" r:id="rId26"/>
    <p:sldId id="32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64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/>
            </a:pPr>
            <a:endParaRPr lang="en-U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sp>
        <p:nvSpPr>
          <p:cNvPr id="3" name="Segnaposto data 2"/>
          <p:cNvSpPr txBox="1">
            <a:spLocks noGrp="1"/>
          </p:cNvSpPr>
          <p:nvPr>
            <p:ph type="dt" sz="quarter" idx="1"/>
          </p:nvPr>
        </p:nvSpPr>
        <p:spPr>
          <a:xfrm>
            <a:off x="388188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/>
            </a:pPr>
            <a:endParaRPr lang="en-U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/>
            </a:pPr>
            <a:endParaRPr lang="en-U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3"/>
          </p:nvPr>
        </p:nvSpPr>
        <p:spPr>
          <a:xfrm>
            <a:off x="388188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/>
            </a:pPr>
            <a:fld id="{03C8F5A3-96E7-4340-919A-2EB1CC83EF37}" type="slidenum">
              <a:t>‹N›</a:t>
            </a:fld>
            <a:endParaRPr lang="en-U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924722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>
            <a:spLocks noMove="1" noResize="1"/>
          </p:cNvSpPr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cap="sq">
            <a:noFill/>
            <a:prstDash val="solid"/>
          </a:ln>
        </p:spPr>
        <p:txBody>
          <a:bodyPr vert="horz" wrap="none" lIns="90000" tIns="45000" rIns="90000" bIns="45000" anchor="ctr" anchorCtr="1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sp>
        <p:nvSpPr>
          <p:cNvPr id="3" name="Figura a mano libera 2"/>
          <p:cNvSpPr/>
          <p:nvPr/>
        </p:nvSpPr>
        <p:spPr>
          <a:xfrm>
            <a:off x="0" y="0"/>
            <a:ext cx="6858000" cy="9144000"/>
          </a:xfrm>
          <a:custGeom>
            <a:avLst>
              <a:gd name="f0" fmla="val 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sp>
        <p:nvSpPr>
          <p:cNvPr id="4" name="Segnaposto intestazione 3"/>
          <p:cNvSpPr txBox="1">
            <a:spLocks noGrp="1"/>
          </p:cNvSpPr>
          <p:nvPr>
            <p:ph type="hdr" sz="quarter"/>
          </p:nvPr>
        </p:nvSpPr>
        <p:spPr>
          <a:xfrm>
            <a:off x="-360" y="0"/>
            <a:ext cx="2970360" cy="45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215640" marR="0" lvl="0" indent="-21564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15640" algn="l"/>
                <a:tab pos="672840" algn="l"/>
                <a:tab pos="1130040" algn="l"/>
                <a:tab pos="1587239" algn="l"/>
                <a:tab pos="2044440" algn="l"/>
                <a:tab pos="2501640" algn="l"/>
                <a:tab pos="2958839" algn="l"/>
                <a:tab pos="3416040" algn="l"/>
                <a:tab pos="3873240" algn="l"/>
                <a:tab pos="4330440" algn="l"/>
                <a:tab pos="4787640" algn="l"/>
                <a:tab pos="5244840" algn="l"/>
                <a:tab pos="5702039" algn="l"/>
                <a:tab pos="6159240" algn="l"/>
                <a:tab pos="6616439" algn="l"/>
                <a:tab pos="7073640" algn="l"/>
                <a:tab pos="7530840" algn="l"/>
                <a:tab pos="7988040" algn="l"/>
                <a:tab pos="8445240" algn="l"/>
                <a:tab pos="8902440" algn="l"/>
                <a:tab pos="9359640" algn="l"/>
              </a:tabLst>
              <a:defRPr lang="it-IT" sz="1200" b="0" i="0" u="none" strike="noStrike" baseline="0"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Segnaposto data 4"/>
          <p:cNvSpPr txBox="1">
            <a:spLocks noGrp="1"/>
          </p:cNvSpPr>
          <p:nvPr>
            <p:ph type="dt" idx="1"/>
          </p:nvPr>
        </p:nvSpPr>
        <p:spPr>
          <a:xfrm>
            <a:off x="3884759" y="0"/>
            <a:ext cx="2970000" cy="45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215640" marR="0" lvl="0" indent="-21564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15640" algn="l"/>
                <a:tab pos="672840" algn="l"/>
                <a:tab pos="1130040" algn="l"/>
                <a:tab pos="1587239" algn="l"/>
                <a:tab pos="2044440" algn="l"/>
                <a:tab pos="2501640" algn="l"/>
                <a:tab pos="2958839" algn="l"/>
                <a:tab pos="3416040" algn="l"/>
                <a:tab pos="3873240" algn="l"/>
                <a:tab pos="4330440" algn="l"/>
                <a:tab pos="4787640" algn="l"/>
                <a:tab pos="5244840" algn="l"/>
                <a:tab pos="5702039" algn="l"/>
                <a:tab pos="6159240" algn="l"/>
                <a:tab pos="6616439" algn="l"/>
                <a:tab pos="7073640" algn="l"/>
                <a:tab pos="7530840" algn="l"/>
                <a:tab pos="7988040" algn="l"/>
                <a:tab pos="8445240" algn="l"/>
                <a:tab pos="8902440" algn="l"/>
                <a:tab pos="9359640" algn="l"/>
              </a:tabLst>
              <a:defRPr lang="it-IT" sz="1200" b="0" i="0" u="none" strike="noStrike" baseline="0"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immagine diapositiva 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440"/>
            <a:ext cx="4570560" cy="34275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7" name="Segnaposto note 6"/>
          <p:cNvSpPr txBox="1">
            <a:spLocks noGrp="1"/>
          </p:cNvSpPr>
          <p:nvPr>
            <p:ph type="body" sz="quarter" idx="3"/>
          </p:nvPr>
        </p:nvSpPr>
        <p:spPr>
          <a:xfrm>
            <a:off x="685799" y="4343400"/>
            <a:ext cx="5484960" cy="41133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/>
          <a:lstStyle/>
          <a:p>
            <a:endParaRPr lang="en-US"/>
          </a:p>
        </p:txBody>
      </p:sp>
      <p:sp>
        <p:nvSpPr>
          <p:cNvPr id="8" name="Segnaposto piè di pagina 7"/>
          <p:cNvSpPr txBox="1">
            <a:spLocks noGrp="1"/>
          </p:cNvSpPr>
          <p:nvPr>
            <p:ph type="ftr" sz="quarter" idx="4"/>
          </p:nvPr>
        </p:nvSpPr>
        <p:spPr>
          <a:xfrm>
            <a:off x="-360" y="8685000"/>
            <a:ext cx="2970360" cy="45539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>
            <a:noAutofit/>
          </a:bodyPr>
          <a:lstStyle>
            <a:lvl1pPr marL="215640" marR="0" lvl="0" indent="-21564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15640" algn="l"/>
                <a:tab pos="672840" algn="l"/>
                <a:tab pos="1130040" algn="l"/>
                <a:tab pos="1587239" algn="l"/>
                <a:tab pos="2044440" algn="l"/>
                <a:tab pos="2501640" algn="l"/>
                <a:tab pos="2958839" algn="l"/>
                <a:tab pos="3416040" algn="l"/>
                <a:tab pos="3873240" algn="l"/>
                <a:tab pos="4330440" algn="l"/>
                <a:tab pos="4787640" algn="l"/>
                <a:tab pos="5244840" algn="l"/>
                <a:tab pos="5702039" algn="l"/>
                <a:tab pos="6159240" algn="l"/>
                <a:tab pos="6616439" algn="l"/>
                <a:tab pos="7073640" algn="l"/>
                <a:tab pos="7530840" algn="l"/>
                <a:tab pos="7988040" algn="l"/>
                <a:tab pos="8445240" algn="l"/>
                <a:tab pos="8902440" algn="l"/>
                <a:tab pos="9359640" algn="l"/>
              </a:tabLst>
              <a:defRPr lang="it-IT" sz="1200" b="0" i="0" u="none" strike="noStrike" baseline="0"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9" name="Segnaposto numero diapositiva 8"/>
          <p:cNvSpPr txBox="1">
            <a:spLocks noGrp="1"/>
          </p:cNvSpPr>
          <p:nvPr>
            <p:ph type="sldNum" sz="quarter" idx="5"/>
          </p:nvPr>
        </p:nvSpPr>
        <p:spPr>
          <a:xfrm>
            <a:off x="3884759" y="8685000"/>
            <a:ext cx="2970000" cy="45539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>
            <a:noAutofit/>
          </a:bodyPr>
          <a:lstStyle>
            <a:lvl1pPr marL="215640" marR="0" lvl="0" indent="-21564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15640" algn="l"/>
                <a:tab pos="672840" algn="l"/>
                <a:tab pos="1130040" algn="l"/>
                <a:tab pos="1587239" algn="l"/>
                <a:tab pos="2044440" algn="l"/>
                <a:tab pos="2501640" algn="l"/>
                <a:tab pos="2958839" algn="l"/>
                <a:tab pos="3416040" algn="l"/>
                <a:tab pos="3873240" algn="l"/>
                <a:tab pos="4330440" algn="l"/>
                <a:tab pos="4787640" algn="l"/>
                <a:tab pos="5244840" algn="l"/>
                <a:tab pos="5702039" algn="l"/>
                <a:tab pos="6159240" algn="l"/>
                <a:tab pos="6616439" algn="l"/>
                <a:tab pos="7073640" algn="l"/>
                <a:tab pos="7530840" algn="l"/>
                <a:tab pos="7988040" algn="l"/>
                <a:tab pos="8445240" algn="l"/>
                <a:tab pos="8902440" algn="l"/>
                <a:tab pos="9359640" algn="l"/>
              </a:tabLst>
              <a:defRPr lang="it-IT" sz="1200" b="0" i="0" u="none" strike="noStrike" baseline="0"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2E4C78C9-04C3-45F1-8743-B27026353D99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661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457200" algn="l"/>
        <a:tab pos="914400" algn="l"/>
        <a:tab pos="1371599" algn="l"/>
        <a:tab pos="1828800" algn="l"/>
        <a:tab pos="2286000" algn="l"/>
        <a:tab pos="2743199" algn="l"/>
        <a:tab pos="3200400" algn="l"/>
        <a:tab pos="3657600" algn="l"/>
        <a:tab pos="4114800" algn="l"/>
        <a:tab pos="4572000" algn="l"/>
        <a:tab pos="5029200" algn="l"/>
        <a:tab pos="5486399" algn="l"/>
        <a:tab pos="5943600" algn="l"/>
        <a:tab pos="6400799" algn="l"/>
        <a:tab pos="6858000" algn="l"/>
        <a:tab pos="7315200" algn="l"/>
        <a:tab pos="7772400" algn="l"/>
        <a:tab pos="8229600" algn="l"/>
        <a:tab pos="8686800" algn="l"/>
        <a:tab pos="9144000" algn="l"/>
      </a:tabLst>
      <a:defRPr lang="en-US" sz="1200" b="0" i="0" u="none" strike="noStrike" cap="none" baseline="0">
        <a:ln>
          <a:noFill/>
        </a:ln>
        <a:solidFill>
          <a:srgbClr val="000000"/>
        </a:solidFill>
        <a:highlight>
          <a:scrgbClr r="0" g="0" b="0">
            <a:alpha val="0"/>
          </a:scrgbClr>
        </a:highlight>
        <a:latin typeface="Times New Roman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8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55624723-E8FE-4BB4-8482-7E7CE86DED1D}" type="slidenum">
              <a:t>3</a:t>
            </a:fld>
            <a:endParaRPr lang="it-IT"/>
          </a:p>
        </p:txBody>
      </p:sp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asellaDiTesto 2"/>
          <p:cNvSpPr txBox="1"/>
          <p:nvPr/>
        </p:nvSpPr>
        <p:spPr>
          <a:xfrm>
            <a:off x="685799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b="0" i="0" u="none" strike="noStrike" cap="none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5069581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8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55624723-E8FE-4BB4-8482-7E7CE86DED1D}" type="slidenum">
              <a:t>26</a:t>
            </a:fld>
            <a:endParaRPr lang="it-IT"/>
          </a:p>
        </p:txBody>
      </p:sp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asellaDiTesto 2"/>
          <p:cNvSpPr txBox="1"/>
          <p:nvPr/>
        </p:nvSpPr>
        <p:spPr>
          <a:xfrm>
            <a:off x="685799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b="0" i="0" u="none" strike="noStrike" cap="none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42168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8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55624723-E8FE-4BB4-8482-7E7CE86DED1D}" type="slidenum">
              <a:t>7</a:t>
            </a:fld>
            <a:endParaRPr lang="it-IT"/>
          </a:p>
        </p:txBody>
      </p:sp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asellaDiTesto 2"/>
          <p:cNvSpPr txBox="1"/>
          <p:nvPr/>
        </p:nvSpPr>
        <p:spPr>
          <a:xfrm>
            <a:off x="685799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b="0" i="0" u="none" strike="noStrike" cap="none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340667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8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55624723-E8FE-4BB4-8482-7E7CE86DED1D}" type="slidenum">
              <a:t>10</a:t>
            </a:fld>
            <a:endParaRPr lang="it-IT"/>
          </a:p>
        </p:txBody>
      </p:sp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asellaDiTesto 2"/>
          <p:cNvSpPr txBox="1"/>
          <p:nvPr/>
        </p:nvSpPr>
        <p:spPr>
          <a:xfrm>
            <a:off x="685799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b="0" i="0" u="none" strike="noStrike" cap="none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867444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8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55624723-E8FE-4BB4-8482-7E7CE86DED1D}" type="slidenum">
              <a:t>11</a:t>
            </a:fld>
            <a:endParaRPr lang="it-IT"/>
          </a:p>
        </p:txBody>
      </p:sp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asellaDiTesto 2"/>
          <p:cNvSpPr txBox="1"/>
          <p:nvPr/>
        </p:nvSpPr>
        <p:spPr>
          <a:xfrm>
            <a:off x="685799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b="0" i="0" u="none" strike="noStrike" cap="none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277934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8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55624723-E8FE-4BB4-8482-7E7CE86DED1D}" type="slidenum">
              <a:t>15</a:t>
            </a:fld>
            <a:endParaRPr lang="it-IT"/>
          </a:p>
        </p:txBody>
      </p:sp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asellaDiTesto 2"/>
          <p:cNvSpPr txBox="1"/>
          <p:nvPr/>
        </p:nvSpPr>
        <p:spPr>
          <a:xfrm>
            <a:off x="685799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b="0" i="0" u="none" strike="noStrike" cap="none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082729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8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55624723-E8FE-4BB4-8482-7E7CE86DED1D}" type="slidenum">
              <a:t>18</a:t>
            </a:fld>
            <a:endParaRPr lang="it-IT"/>
          </a:p>
        </p:txBody>
      </p:sp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asellaDiTesto 2"/>
          <p:cNvSpPr txBox="1"/>
          <p:nvPr/>
        </p:nvSpPr>
        <p:spPr>
          <a:xfrm>
            <a:off x="685799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b="0" i="0" u="none" strike="noStrike" cap="none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208072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8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55624723-E8FE-4BB4-8482-7E7CE86DED1D}" type="slidenum">
              <a:t>20</a:t>
            </a:fld>
            <a:endParaRPr lang="it-IT"/>
          </a:p>
        </p:txBody>
      </p:sp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asellaDiTesto 2"/>
          <p:cNvSpPr txBox="1"/>
          <p:nvPr/>
        </p:nvSpPr>
        <p:spPr>
          <a:xfrm>
            <a:off x="685799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b="0" i="0" u="none" strike="noStrike" cap="none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179883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8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55624723-E8FE-4BB4-8482-7E7CE86DED1D}" type="slidenum">
              <a:t>23</a:t>
            </a:fld>
            <a:endParaRPr lang="it-IT"/>
          </a:p>
        </p:txBody>
      </p:sp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asellaDiTesto 2"/>
          <p:cNvSpPr txBox="1"/>
          <p:nvPr/>
        </p:nvSpPr>
        <p:spPr>
          <a:xfrm>
            <a:off x="685799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b="0" i="0" u="none" strike="noStrike" cap="none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697519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8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55624723-E8FE-4BB4-8482-7E7CE86DED1D}" type="slidenum">
              <a:t>25</a:t>
            </a:fld>
            <a:endParaRPr lang="it-IT"/>
          </a:p>
        </p:txBody>
      </p:sp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asellaDiTesto 2"/>
          <p:cNvSpPr txBox="1"/>
          <p:nvPr/>
        </p:nvSpPr>
        <p:spPr>
          <a:xfrm>
            <a:off x="685799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b="0" i="0" u="none" strike="noStrike" cap="none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342462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48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016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5813" cy="39751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39751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44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2778" y="208089"/>
            <a:ext cx="4168303" cy="103355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405180" y="1585425"/>
            <a:ext cx="8228160" cy="3975120"/>
          </a:xfrm>
        </p:spPr>
        <p:txBody>
          <a:bodyPr/>
          <a:lstStyle>
            <a:lvl1pPr marL="342900" indent="-342900" algn="just">
              <a:buFont typeface="Arial" panose="020B0604020202020204" pitchFamily="34" charset="0"/>
              <a:buChar char="•"/>
              <a:defRPr/>
            </a:lvl1pPr>
            <a:lvl2pPr>
              <a:defRPr/>
            </a:lvl2pPr>
          </a:lstStyle>
          <a:p>
            <a:pPr lvl="0"/>
            <a:r>
              <a:rPr lang="it-IT" dirty="0" smtClean="0"/>
              <a:t>Primo Livello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  <p:sp>
        <p:nvSpPr>
          <p:cNvPr id="6" name="Titolo 1"/>
          <p:cNvSpPr txBox="1">
            <a:spLocks/>
          </p:cNvSpPr>
          <p:nvPr userDrawn="1"/>
        </p:nvSpPr>
        <p:spPr>
          <a:xfrm>
            <a:off x="4722778" y="208089"/>
            <a:ext cx="4168303" cy="1033559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 anchorCtr="0" compatLnSpc="1"/>
          <a:lstStyle>
            <a:lvl1pPr marL="0" marR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lang="en-US" sz="1800" b="1" i="0" u="none" strike="noStrike" kern="1200" cap="none" baseline="0">
                <a:ln>
                  <a:noFill/>
                </a:ln>
                <a:solidFill>
                  <a:srgbClr val="666666"/>
                </a:solidFill>
                <a:effectLst>
                  <a:outerShdw dist="17961" dir="2700000">
                    <a:scrgbClr r="0" g="0" b="0"/>
                  </a:outerShdw>
                </a:effectLst>
                <a:highlight>
                  <a:scrgbClr r="0" g="0" b="0">
                    <a:alpha val="0"/>
                  </a:scrgbClr>
                </a:highlight>
                <a:latin typeface="Tahoma" pitchFamily="34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040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3975100"/>
          </a:xfrm>
        </p:spPr>
        <p:txBody>
          <a:bodyPr/>
          <a:lstStyle>
            <a:lvl1pPr marL="342900" indent="-342900" algn="just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3975100"/>
          </a:xfrm>
        </p:spPr>
        <p:txBody>
          <a:bodyPr/>
          <a:lstStyle>
            <a:lvl1pPr marL="342900" indent="-342900" algn="just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722778" y="208089"/>
            <a:ext cx="4168303" cy="103355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1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 marL="342900" indent="-342900" algn="just">
              <a:buFont typeface="Arial" panose="020B0604020202020204" pitchFamily="34" charset="0"/>
              <a:buChar char="•"/>
              <a:defRPr>
                <a:latin typeface="+mn-lt"/>
              </a:defRPr>
            </a:lvl1pPr>
          </a:lstStyle>
          <a:p>
            <a:pPr lvl="0"/>
            <a:r>
              <a:rPr lang="it-IT" dirty="0" smtClean="0"/>
              <a:t>Primo livello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788" cy="3684588"/>
          </a:xfrm>
        </p:spPr>
        <p:txBody>
          <a:bodyPr/>
          <a:lstStyle>
            <a:lvl1pPr marL="342900" indent="-342900" algn="just">
              <a:buFont typeface="Arial" panose="020B0604020202020204" pitchFamily="34" charset="0"/>
              <a:buChar char="•"/>
              <a:defRPr>
                <a:latin typeface="+mn-lt"/>
              </a:defRPr>
            </a:lvl1pPr>
          </a:lstStyle>
          <a:p>
            <a:pPr lvl="0"/>
            <a:r>
              <a:rPr lang="it-IT" dirty="0" smtClean="0"/>
              <a:t>Primo livello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4722778" y="208089"/>
            <a:ext cx="4168303" cy="103355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62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4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79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35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6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 txBox="1">
            <a:spLocks noGrp="1"/>
          </p:cNvSpPr>
          <p:nvPr>
            <p:ph type="title"/>
          </p:nvPr>
        </p:nvSpPr>
        <p:spPr>
          <a:xfrm>
            <a:off x="685799" y="2564999"/>
            <a:ext cx="7770959" cy="1033559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 anchorCtr="0" compatLnSpc="1"/>
          <a:lstStyle/>
          <a:p>
            <a:endParaRPr lang="en-US"/>
          </a:p>
        </p:txBody>
      </p:sp>
      <p:sp>
        <p:nvSpPr>
          <p:cNvPr id="3" name="Segnaposto data 2"/>
          <p:cNvSpPr txBox="1">
            <a:spLocks noGrp="1"/>
          </p:cNvSpPr>
          <p:nvPr>
            <p:ph type="dt" sz="half" idx="2"/>
          </p:nvPr>
        </p:nvSpPr>
        <p:spPr>
          <a:xfrm>
            <a:off x="7524719" y="6410160"/>
            <a:ext cx="1160640" cy="330480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>
            <a:noAutofit/>
          </a:bodyPr>
          <a:lstStyle>
            <a:lvl1pPr marL="0" marR="0" lvl="0" indent="0" algn="r" rtl="0" hangingPunct="0">
              <a:lnSpc>
                <a:spcPct val="100000"/>
              </a:lnSpc>
              <a:buNone/>
              <a:tabLst/>
              <a:defRPr lang="en-US" sz="1200" b="1" kern="1200">
                <a:solidFill>
                  <a:srgbClr val="333399"/>
                </a:solidFill>
                <a:effectLst>
                  <a:outerShdw dist="17961" dir="2700000">
                    <a:scrgbClr r="0" g="0" b="0"/>
                  </a:outerShdw>
                </a:effectLst>
                <a:latin typeface="Tahoma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3"/>
          </p:nvPr>
        </p:nvSpPr>
        <p:spPr>
          <a:xfrm>
            <a:off x="1676160" y="6248160"/>
            <a:ext cx="5686200" cy="330120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>
            <a:noAutofit/>
          </a:bodyPr>
          <a:lstStyle>
            <a:lvl1pPr marL="0" marR="0" lvl="0" indent="0" algn="ctr" rtl="0" hangingPunct="0">
              <a:lnSpc>
                <a:spcPct val="100000"/>
              </a:lnSpc>
              <a:buNone/>
              <a:tabLst/>
              <a:defRPr lang="en-US" sz="1200" b="1" kern="1200">
                <a:solidFill>
                  <a:srgbClr val="808080"/>
                </a:solidFill>
                <a:effectLst>
                  <a:outerShdw dist="17961" dir="2700000">
                    <a:scrgbClr r="0" g="0" b="0"/>
                  </a:outerShdw>
                </a:effectLst>
                <a:latin typeface="Tahoma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r>
              <a:rPr lang="en-US"/>
              <a:t>Elementi di Programmazione A.A. 2016-2017</a:t>
            </a:r>
          </a:p>
        </p:txBody>
      </p:sp>
      <p:sp>
        <p:nvSpPr>
          <p:cNvPr id="5" name="Figura a mano libera 4"/>
          <p:cNvSpPr/>
          <p:nvPr/>
        </p:nvSpPr>
        <p:spPr>
          <a:xfrm>
            <a:off x="468360" y="6410160"/>
            <a:ext cx="1198440" cy="3319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sp>
        <p:nvSpPr>
          <p:cNvPr id="6" name="Segnaposto testo 5"/>
          <p:cNvSpPr txBox="1">
            <a:spLocks noGrp="1"/>
          </p:cNvSpPr>
          <p:nvPr>
            <p:ph type="body" idx="1"/>
          </p:nvPr>
        </p:nvSpPr>
        <p:spPr>
          <a:xfrm>
            <a:off x="457200" y="1604880"/>
            <a:ext cx="8228160" cy="39751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t" anchorCtr="0" compatLnSpc="1">
            <a:no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Figura a mano libera 6"/>
          <p:cNvSpPr/>
          <p:nvPr/>
        </p:nvSpPr>
        <p:spPr>
          <a:xfrm flipV="1">
            <a:off x="0" y="6092999"/>
            <a:ext cx="9144000" cy="71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gradFill>
            <a:gsLst>
              <a:gs pos="0">
                <a:srgbClr val="729FCF"/>
              </a:gs>
              <a:gs pos="100000">
                <a:srgbClr val="AEA79F"/>
              </a:gs>
            </a:gsLst>
            <a:lin ang="4500000"/>
          </a:gradFill>
          <a:ln w="9360" cap="sq">
            <a:solidFill>
              <a:srgbClr val="003399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13">
            <a:lum bright="-50000"/>
            <a:alphaModFix/>
          </a:blip>
          <a:srcRect/>
          <a:stretch>
            <a:fillRect/>
          </a:stretch>
        </p:blipFill>
        <p:spPr>
          <a:xfrm>
            <a:off x="157320" y="92160"/>
            <a:ext cx="4414680" cy="118908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indent="0" algn="ctr" rtl="0" hangingPunct="1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457200" algn="l"/>
          <a:tab pos="914400" algn="l"/>
          <a:tab pos="1371599" algn="l"/>
          <a:tab pos="1828800" algn="l"/>
          <a:tab pos="2286000" algn="l"/>
          <a:tab pos="2743199" algn="l"/>
          <a:tab pos="3200400" algn="l"/>
          <a:tab pos="3657600" algn="l"/>
          <a:tab pos="4114800" algn="l"/>
          <a:tab pos="4572000" algn="l"/>
          <a:tab pos="5029200" algn="l"/>
          <a:tab pos="5486399" algn="l"/>
          <a:tab pos="5943600" algn="l"/>
          <a:tab pos="6400799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lang="en-US" sz="1800" b="1" i="0" u="none" strike="noStrike" kern="1200" cap="none" baseline="0">
          <a:ln>
            <a:noFill/>
          </a:ln>
          <a:solidFill>
            <a:srgbClr val="666666"/>
          </a:solidFill>
          <a:effectLst>
            <a:outerShdw dist="17961" dir="2700000">
              <a:scrgbClr r="0" g="0" b="0"/>
            </a:outerShdw>
          </a:effectLst>
          <a:highlight>
            <a:scrgbClr r="0" g="0" b="0">
              <a:alpha val="0"/>
            </a:scrgbClr>
          </a:highlight>
          <a:latin typeface="Tahoma" pitchFamily="34"/>
        </a:defRPr>
      </a:lvl1pPr>
    </p:titleStyle>
    <p:bodyStyle>
      <a:lvl1pPr marL="342720" marR="0" indent="-342720" algn="ctr" rtl="0" hangingPunct="1">
        <a:lnSpc>
          <a:spcPct val="100000"/>
        </a:lnSpc>
        <a:spcBef>
          <a:spcPts val="598"/>
        </a:spcBef>
        <a:spcAft>
          <a:spcPts val="0"/>
        </a:spcAft>
        <a:tabLst>
          <a:tab pos="342720" algn="l"/>
          <a:tab pos="456840" algn="l"/>
          <a:tab pos="914040" algn="l"/>
          <a:tab pos="1371239" algn="l"/>
          <a:tab pos="1828439" algn="l"/>
          <a:tab pos="2285639" algn="l"/>
          <a:tab pos="2742839" algn="l"/>
          <a:tab pos="3200040" algn="l"/>
          <a:tab pos="3657239" algn="l"/>
          <a:tab pos="4114440" algn="l"/>
          <a:tab pos="4571639" algn="l"/>
          <a:tab pos="5028840" algn="l"/>
          <a:tab pos="5486040" algn="l"/>
          <a:tab pos="5943240" algn="l"/>
          <a:tab pos="6400440" algn="l"/>
          <a:tab pos="6857640" algn="l"/>
          <a:tab pos="7314840" algn="l"/>
          <a:tab pos="7772040" algn="l"/>
          <a:tab pos="8229240" algn="l"/>
          <a:tab pos="8686440" algn="l"/>
          <a:tab pos="9143640" algn="l"/>
        </a:tabLst>
        <a:defRPr lang="en-US" sz="2400" b="0" i="0" u="none" strike="noStrike" kern="1200" cap="none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Tahoma" pitchFamily="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Algoritmi</a:t>
            </a:r>
            <a:r>
              <a:rPr lang="en-US" dirty="0" smtClean="0"/>
              <a:t> </a:t>
            </a:r>
            <a:r>
              <a:rPr lang="en-US" dirty="0" err="1" smtClean="0"/>
              <a:t>Elementari</a:t>
            </a:r>
            <a:endParaRPr lang="en-US" dirty="0"/>
          </a:p>
        </p:txBody>
      </p:sp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95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 wrap="square">
            <a:noAutofit/>
          </a:bodyPr>
          <a:lstStyle/>
          <a:p>
            <a:pPr lvl="0"/>
            <a:r>
              <a:rPr lang="en-US" dirty="0" err="1" smtClean="0"/>
              <a:t>Zeri</a:t>
            </a:r>
            <a:r>
              <a:rPr lang="en-US" dirty="0" smtClean="0"/>
              <a:t> di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funzione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Metodo</a:t>
            </a:r>
            <a:r>
              <a:rPr lang="en-US" dirty="0" smtClean="0"/>
              <a:t> di </a:t>
            </a:r>
            <a:r>
              <a:rPr lang="en-US" dirty="0" err="1" smtClean="0"/>
              <a:t>Bisezione</a:t>
            </a:r>
            <a:endParaRPr lang="en-US" dirty="0"/>
          </a:p>
        </p:txBody>
      </p:sp>
      <p:sp>
        <p:nvSpPr>
          <p:cNvPr id="3" name="Segnaposto testo 2"/>
          <p:cNvSpPr txBox="1">
            <a:spLocks noGrp="1"/>
          </p:cNvSpPr>
          <p:nvPr>
            <p:ph idx="1"/>
          </p:nvPr>
        </p:nvSpPr>
        <p:spPr/>
        <p:txBody>
          <a:bodyPr wrap="square"/>
          <a:lstStyle/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Problema</a:t>
            </a:r>
            <a:r>
              <a:rPr lang="it-IT" sz="2000" b="1" dirty="0" smtClean="0"/>
              <a:t>:</a:t>
            </a:r>
            <a:r>
              <a:rPr lang="it-IT" sz="2000" dirty="0" smtClean="0"/>
              <a:t> </a:t>
            </a: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/>
              <a:t>Data l'equazione </a:t>
            </a:r>
            <a:r>
              <a:rPr lang="it-IT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f(x</a:t>
            </a:r>
            <a:r>
              <a:rPr lang="it-IT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)=</a:t>
            </a:r>
            <a:r>
              <a:rPr lang="it-IT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it-IT" sz="2000" dirty="0" smtClean="0"/>
              <a:t>, assunto che </a:t>
            </a:r>
            <a:r>
              <a:rPr lang="it-IT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f(x)</a:t>
            </a:r>
            <a:r>
              <a:rPr lang="it-IT" sz="2000" dirty="0" smtClean="0"/>
              <a:t> sia definita </a:t>
            </a:r>
            <a:r>
              <a:rPr lang="it-IT" sz="2000" dirty="0"/>
              <a:t>e continua in un intervallo </a:t>
            </a:r>
            <a:r>
              <a:rPr lang="it-IT" sz="2000" dirty="0" smtClean="0"/>
              <a:t>[</a:t>
            </a:r>
            <a:r>
              <a:rPr lang="it-IT" sz="2000" dirty="0" err="1" smtClean="0"/>
              <a:t>a,b</a:t>
            </a:r>
            <a:r>
              <a:rPr lang="it-IT" sz="2000" dirty="0" smtClean="0"/>
              <a:t>], assunto che </a:t>
            </a:r>
            <a:r>
              <a:rPr lang="it-IT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f(a)*f(b)&lt;0 </a:t>
            </a:r>
            <a:r>
              <a:rPr lang="it-IT" sz="2000" dirty="0" smtClean="0"/>
              <a:t>e che la funzione è una funzione polinomiale di ordine n:  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f(x)= a+a</a:t>
            </a:r>
            <a:r>
              <a:rPr lang="it-IT" sz="2000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it-IT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*x</a:t>
            </a:r>
            <a:r>
              <a:rPr lang="it-IT" sz="2000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it-IT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+a</a:t>
            </a:r>
            <a:r>
              <a:rPr lang="it-IT" sz="20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it-IT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*x</a:t>
            </a:r>
            <a:r>
              <a:rPr lang="it-IT" sz="2000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it-IT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+a</a:t>
            </a:r>
            <a:r>
              <a:rPr lang="it-IT" sz="20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it-IT" sz="2000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it-IT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it-IT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it-IT" sz="2000" baseline="30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..</a:t>
            </a:r>
            <a:r>
              <a:rPr lang="it-IT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+a</a:t>
            </a:r>
            <a:r>
              <a:rPr lang="it-IT" sz="2000" baseline="-25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it-IT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it-IT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it-IT" sz="2000" baseline="30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it-IT" sz="2000" b="1" u="sng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Calcolare almeno uno zero della funzione nell’intervallo [</a:t>
            </a:r>
            <a:r>
              <a:rPr lang="it-IT" sz="2000" dirty="0" err="1" smtClean="0"/>
              <a:t>a,b</a:t>
            </a:r>
            <a:r>
              <a:rPr lang="it-IT" sz="2000" dirty="0"/>
              <a:t>]</a:t>
            </a: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Input: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N ed i parametri </a:t>
            </a:r>
            <a:r>
              <a:rPr lang="it-IT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it-IT" sz="2000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Output</a:t>
            </a:r>
            <a:r>
              <a:rPr lang="it-IT" sz="2000" b="1" u="sng" dirty="0"/>
              <a:t>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x: f(x)=0</a:t>
            </a:r>
            <a:endParaRPr lang="it-IT" sz="2000" dirty="0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</a:t>
            </a:r>
            <a:endParaRPr lang="en-US"/>
          </a:p>
        </p:txBody>
      </p:sp>
      <p:sp>
        <p:nvSpPr>
          <p:cNvPr id="4" name="Rettangolo 3"/>
          <p:cNvSpPr/>
          <p:nvPr/>
        </p:nvSpPr>
        <p:spPr>
          <a:xfrm>
            <a:off x="5289856" y="4104409"/>
            <a:ext cx="3034145" cy="1558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 </a:t>
            </a:r>
            <a:r>
              <a:rPr lang="en-US" dirty="0" err="1" smtClean="0"/>
              <a:t>semplicità</a:t>
            </a:r>
            <a:r>
              <a:rPr lang="en-US" dirty="0" smtClean="0"/>
              <a:t> </a:t>
            </a:r>
            <a:r>
              <a:rPr lang="en-US" dirty="0" err="1" smtClean="0"/>
              <a:t>fissiamo</a:t>
            </a:r>
            <a:r>
              <a:rPr lang="en-US" dirty="0" smtClean="0"/>
              <a:t> N=2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043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 txBox="1">
            <a:spLocks noGrp="1"/>
          </p:cNvSpPr>
          <p:nvPr>
            <p:ph sz="half" idx="1"/>
          </p:nvPr>
        </p:nvSpPr>
        <p:spPr/>
        <p:txBody>
          <a:bodyPr wrap="square"/>
          <a:lstStyle/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Metodo Risolutivo</a:t>
            </a:r>
            <a:r>
              <a:rPr lang="it-IT" sz="2000" b="1" dirty="0" smtClean="0"/>
              <a:t>:</a:t>
            </a:r>
            <a:r>
              <a:rPr lang="it-IT" sz="2000" dirty="0" smtClean="0"/>
              <a:t> </a:t>
            </a: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Suddividiamo [</a:t>
            </a:r>
            <a:r>
              <a:rPr lang="it-IT" sz="2000" dirty="0" err="1" smtClean="0"/>
              <a:t>a,b</a:t>
            </a:r>
            <a:r>
              <a:rPr lang="it-IT" sz="2000" dirty="0" smtClean="0"/>
              <a:t>] in due intervalli.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I’=[</a:t>
            </a:r>
            <a:r>
              <a:rPr lang="it-IT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a,z</a:t>
            </a:r>
            <a:r>
              <a:rPr lang="it-IT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I’’=[</a:t>
            </a:r>
            <a:r>
              <a:rPr lang="it-IT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z,b</a:t>
            </a:r>
            <a:r>
              <a:rPr lang="it-IT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z=(</a:t>
            </a: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)/2</a:t>
            </a:r>
            <a:endParaRPr lang="it-IT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Se f(z)=0, abbiamo trovato la soluzione.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Altrimenti si sceglie 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I’ se 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f(a)*f(z)&lt;0 </a:t>
            </a:r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I’’ se 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f(z)*f(b)&lt;0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E si procede nuovamente.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L’algoritmo termina quando 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f(z)&lt;Ɛ</a:t>
            </a:r>
            <a:endParaRPr lang="it-IT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1690" y="1604963"/>
            <a:ext cx="3408445" cy="3975100"/>
          </a:xfrm>
        </p:spPr>
      </p:pic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</a:t>
            </a:r>
            <a:endParaRPr lang="en-US"/>
          </a:p>
        </p:txBody>
      </p:sp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 wrap="square">
            <a:noAutofit/>
          </a:bodyPr>
          <a:lstStyle/>
          <a:p>
            <a:pPr lvl="0"/>
            <a:r>
              <a:rPr lang="en-US" dirty="0" err="1" smtClean="0"/>
              <a:t>Zeri</a:t>
            </a:r>
            <a:r>
              <a:rPr lang="en-US" dirty="0" smtClean="0"/>
              <a:t> di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funzione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Metodo</a:t>
            </a:r>
            <a:r>
              <a:rPr lang="en-US" dirty="0" smtClean="0"/>
              <a:t> di </a:t>
            </a:r>
            <a:r>
              <a:rPr lang="en-US" dirty="0" err="1" smtClean="0"/>
              <a:t>Bisezione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76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Zeri</a:t>
            </a:r>
            <a:r>
              <a:rPr lang="en-US" dirty="0"/>
              <a:t> di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funzione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Metodo</a:t>
            </a:r>
            <a:r>
              <a:rPr lang="en-US" dirty="0"/>
              <a:t> di </a:t>
            </a:r>
            <a:r>
              <a:rPr lang="en-US" dirty="0" err="1"/>
              <a:t>Bisezione</a:t>
            </a:r>
            <a:endParaRPr lang="en-US" dirty="0"/>
          </a:p>
        </p:txBody>
      </p:sp>
      <p:pic>
        <p:nvPicPr>
          <p:cNvPr id="7" name="Segnaposto contenut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58" y="1864678"/>
            <a:ext cx="8714150" cy="3686268"/>
          </a:xfrm>
        </p:spPr>
      </p:pic>
    </p:spTree>
    <p:extLst>
      <p:ext uri="{BB962C8B-B14F-4D97-AF65-F5344CB8AC3E}">
        <p14:creationId xmlns:p14="http://schemas.microsoft.com/office/powerpoint/2010/main" val="163751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Il </a:t>
            </a:r>
            <a:r>
              <a:rPr lang="en-US" dirty="0" err="1" smtClean="0"/>
              <a:t>Codice</a:t>
            </a:r>
            <a:r>
              <a:rPr lang="en-US" dirty="0" smtClean="0"/>
              <a:t> </a:t>
            </a:r>
            <a:r>
              <a:rPr lang="en-US" dirty="0" err="1" smtClean="0"/>
              <a:t>riporta</a:t>
            </a:r>
            <a:r>
              <a:rPr lang="en-US" dirty="0" smtClean="0"/>
              <a:t> solo la parte di </a:t>
            </a:r>
            <a:r>
              <a:rPr lang="en-US" dirty="0" err="1" smtClean="0"/>
              <a:t>elaborazione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err="1" smtClean="0"/>
              <a:t>Niente</a:t>
            </a:r>
            <a:r>
              <a:rPr lang="en-US" dirty="0" smtClean="0"/>
              <a:t> I/O)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Zeri</a:t>
            </a:r>
            <a:r>
              <a:rPr lang="en-US" dirty="0"/>
              <a:t> di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funzione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Metodo</a:t>
            </a:r>
            <a:r>
              <a:rPr lang="en-US" dirty="0"/>
              <a:t> di </a:t>
            </a:r>
            <a:r>
              <a:rPr lang="en-US" dirty="0" err="1"/>
              <a:t>Bisezione</a:t>
            </a:r>
            <a:endParaRPr lang="en-US" dirty="0"/>
          </a:p>
        </p:txBody>
      </p:sp>
      <p:sp>
        <p:nvSpPr>
          <p:cNvPr id="8" name="Segnaposto contenuto 7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39751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=(a+a1*low+a2*low*low);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=(a+a1*high+a2*high*high);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do {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z=(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low+high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)/2;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fz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=(a+a1*z+a2*z*z);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if((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fz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)&lt;0) {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	high=z;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fz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} else {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	low=z;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fz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} while((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fz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&gt;0.001)&amp;&amp;(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&lt;20));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953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Esercizio</a:t>
            </a:r>
            <a:r>
              <a:rPr lang="en-US" dirty="0" smtClean="0"/>
              <a:t> per casa</a:t>
            </a:r>
            <a:endParaRPr lang="en-US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Volendo</a:t>
            </a:r>
            <a:r>
              <a:rPr lang="en-US" dirty="0" smtClean="0"/>
              <a:t> </a:t>
            </a:r>
            <a:r>
              <a:rPr lang="en-US" dirty="0" err="1" smtClean="0"/>
              <a:t>applicare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metodo</a:t>
            </a:r>
            <a:r>
              <a:rPr lang="en-US" dirty="0" smtClean="0"/>
              <a:t> ad un </a:t>
            </a:r>
            <a:r>
              <a:rPr lang="en-US" dirty="0" err="1" smtClean="0"/>
              <a:t>qualsiasi</a:t>
            </a:r>
            <a:r>
              <a:rPr lang="en-US" dirty="0" smtClean="0"/>
              <a:t> </a:t>
            </a:r>
            <a:r>
              <a:rPr lang="en-US" dirty="0" err="1" smtClean="0"/>
              <a:t>polinomio</a:t>
            </a:r>
            <a:endParaRPr lang="en-US" dirty="0" smtClean="0"/>
          </a:p>
          <a:p>
            <a:pPr lvl="1"/>
            <a:r>
              <a:rPr lang="en-US" dirty="0" smtClean="0"/>
              <a:t>Come cambia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diagramma</a:t>
            </a:r>
            <a:r>
              <a:rPr lang="en-US" dirty="0" smtClean="0"/>
              <a:t> di </a:t>
            </a:r>
            <a:r>
              <a:rPr lang="en-US" dirty="0" err="1" smtClean="0"/>
              <a:t>flusso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Come cambia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codice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Realizzare</a:t>
            </a:r>
            <a:r>
              <a:rPr lang="en-US" dirty="0" smtClean="0"/>
              <a:t> un </a:t>
            </a:r>
            <a:r>
              <a:rPr lang="en-US" dirty="0" err="1" smtClean="0"/>
              <a:t>programma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calcola</a:t>
            </a:r>
            <a:r>
              <a:rPr lang="en-US" dirty="0" smtClean="0"/>
              <a:t> lo zero di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funzione</a:t>
            </a:r>
            <a:r>
              <a:rPr lang="en-US" dirty="0" smtClean="0"/>
              <a:t> per un </a:t>
            </a:r>
            <a:r>
              <a:rPr lang="en-US" dirty="0" err="1" smtClean="0"/>
              <a:t>polinomio</a:t>
            </a:r>
            <a:r>
              <a:rPr lang="en-US" dirty="0" smtClean="0"/>
              <a:t> di </a:t>
            </a:r>
            <a:r>
              <a:rPr lang="en-US" dirty="0" err="1" smtClean="0"/>
              <a:t>ordine</a:t>
            </a:r>
            <a:r>
              <a:rPr lang="en-US" dirty="0" smtClean="0"/>
              <a:t> n </a:t>
            </a:r>
            <a:r>
              <a:rPr lang="en-US" dirty="0" err="1" smtClean="0"/>
              <a:t>qualsiasi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8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 wrap="square">
            <a:noAutofit/>
          </a:bodyPr>
          <a:lstStyle/>
          <a:p>
            <a:pPr lvl="0"/>
            <a:r>
              <a:rPr lang="en-US" dirty="0" err="1" smtClean="0"/>
              <a:t>Conversione</a:t>
            </a:r>
            <a:r>
              <a:rPr lang="en-US" dirty="0" smtClean="0"/>
              <a:t> di base</a:t>
            </a:r>
            <a:endParaRPr lang="en-US" dirty="0"/>
          </a:p>
        </p:txBody>
      </p:sp>
      <p:sp>
        <p:nvSpPr>
          <p:cNvPr id="3" name="Segnaposto testo 2"/>
          <p:cNvSpPr txBox="1">
            <a:spLocks noGrp="1"/>
          </p:cNvSpPr>
          <p:nvPr>
            <p:ph idx="1"/>
          </p:nvPr>
        </p:nvSpPr>
        <p:spPr/>
        <p:txBody>
          <a:bodyPr wrap="square"/>
          <a:lstStyle/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Problema</a:t>
            </a:r>
            <a:r>
              <a:rPr lang="it-IT" sz="2000" b="1" dirty="0" smtClean="0"/>
              <a:t>:</a:t>
            </a:r>
            <a:r>
              <a:rPr lang="it-IT" sz="2000" dirty="0" smtClean="0"/>
              <a:t> </a:t>
            </a: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Dato un numero rappresentato in base </a:t>
            </a:r>
            <a:r>
              <a:rPr lang="it-IT" sz="2000" i="1" dirty="0" smtClean="0"/>
              <a:t>b</a:t>
            </a:r>
            <a:r>
              <a:rPr lang="it-IT" sz="2000" dirty="0" smtClean="0"/>
              <a:t> calcolare la rappresentazione dello stesso numero in base B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Input: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Il numero in base b</a:t>
            </a:r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Output</a:t>
            </a:r>
            <a:r>
              <a:rPr lang="it-IT" sz="2000" b="1" u="sng" dirty="0"/>
              <a:t>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/>
              <a:t>Il numero in base </a:t>
            </a:r>
            <a:r>
              <a:rPr lang="it-IT" sz="2000" dirty="0" smtClean="0"/>
              <a:t>B</a:t>
            </a:r>
            <a:endParaRPr lang="it-IT" sz="2000" dirty="0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</a:t>
            </a:r>
            <a:endParaRPr lang="en-US"/>
          </a:p>
        </p:txBody>
      </p:sp>
      <p:sp>
        <p:nvSpPr>
          <p:cNvPr id="6" name="Rettangolo 5"/>
          <p:cNvSpPr/>
          <p:nvPr/>
        </p:nvSpPr>
        <p:spPr>
          <a:xfrm>
            <a:off x="5289856" y="4104409"/>
            <a:ext cx="3034145" cy="1558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 </a:t>
            </a:r>
            <a:r>
              <a:rPr lang="en-US" dirty="0" err="1" smtClean="0"/>
              <a:t>semplicità</a:t>
            </a:r>
            <a:r>
              <a:rPr lang="en-US" dirty="0" smtClean="0"/>
              <a:t> </a:t>
            </a:r>
            <a:r>
              <a:rPr lang="en-US" dirty="0" err="1" smtClean="0"/>
              <a:t>fissiamo</a:t>
            </a:r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b=2</a:t>
            </a:r>
          </a:p>
          <a:p>
            <a:pPr algn="ctr"/>
            <a:r>
              <a:rPr lang="en-US" dirty="0" smtClean="0"/>
              <a:t>B=10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288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egnaposto contenuto 1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28" y="1395551"/>
            <a:ext cx="3522518" cy="4534176"/>
          </a:xfrm>
        </p:spPr>
      </p:pic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Conversione</a:t>
            </a:r>
            <a:r>
              <a:rPr lang="en-US" dirty="0" smtClean="0"/>
              <a:t> di base</a:t>
            </a:r>
            <a:endParaRPr lang="en-US" dirty="0"/>
          </a:p>
        </p:txBody>
      </p:sp>
      <p:sp>
        <p:nvSpPr>
          <p:cNvPr id="8" name="Segnaposto contenuto 7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39751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unsigned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peso = 1;  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n2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n; n10=0;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(n2 &gt; 0) {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cifra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n2 % 10; 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cifra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&gt; BASE - 1) {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Errore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    return 1;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n10 = n10 +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cifra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 peso;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peso = peso * base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n2 = n2 / 10;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642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Esercizio</a:t>
            </a:r>
            <a:r>
              <a:rPr lang="en-US" dirty="0" smtClean="0"/>
              <a:t> per casa</a:t>
            </a:r>
            <a:endParaRPr lang="en-US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Realizzare</a:t>
            </a:r>
            <a:r>
              <a:rPr lang="en-US" dirty="0" smtClean="0"/>
              <a:t> un </a:t>
            </a:r>
            <a:r>
              <a:rPr lang="en-US" dirty="0" err="1" smtClean="0"/>
              <a:t>programma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effettua</a:t>
            </a:r>
            <a:r>
              <a:rPr lang="en-US" dirty="0" smtClean="0"/>
              <a:t> la </a:t>
            </a:r>
            <a:r>
              <a:rPr lang="en-US" dirty="0" err="1" smtClean="0"/>
              <a:t>conversione</a:t>
            </a:r>
            <a:r>
              <a:rPr lang="en-US" dirty="0" smtClean="0"/>
              <a:t> di base </a:t>
            </a:r>
            <a:r>
              <a:rPr lang="en-US" dirty="0" err="1" smtClean="0"/>
              <a:t>richiedendo</a:t>
            </a:r>
            <a:r>
              <a:rPr lang="en-US" dirty="0" smtClean="0"/>
              <a:t> in </a:t>
            </a:r>
            <a:r>
              <a:rPr lang="en-US" dirty="0" err="1" smtClean="0"/>
              <a:t>ingresso</a:t>
            </a:r>
            <a:r>
              <a:rPr lang="en-US" dirty="0" smtClean="0"/>
              <a:t> </a:t>
            </a:r>
            <a:r>
              <a:rPr lang="en-US" dirty="0" err="1" smtClean="0"/>
              <a:t>sia</a:t>
            </a:r>
            <a:r>
              <a:rPr lang="en-US" dirty="0" smtClean="0"/>
              <a:t> la base del </a:t>
            </a:r>
            <a:r>
              <a:rPr lang="en-US" dirty="0" err="1" smtClean="0"/>
              <a:t>numero</a:t>
            </a:r>
            <a:r>
              <a:rPr lang="en-US" dirty="0" smtClean="0"/>
              <a:t> in </a:t>
            </a:r>
            <a:r>
              <a:rPr lang="en-US" dirty="0" err="1" smtClean="0"/>
              <a:t>ingresso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quella</a:t>
            </a:r>
            <a:r>
              <a:rPr lang="en-US" dirty="0" smtClean="0"/>
              <a:t> del </a:t>
            </a:r>
            <a:r>
              <a:rPr lang="en-US" dirty="0" err="1" smtClean="0"/>
              <a:t>numero</a:t>
            </a:r>
            <a:r>
              <a:rPr lang="en-US" dirty="0" smtClean="0"/>
              <a:t> in </a:t>
            </a:r>
            <a:r>
              <a:rPr lang="en-US" dirty="0" err="1" smtClean="0"/>
              <a:t>uscita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55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 wrap="square">
            <a:noAutofit/>
          </a:bodyPr>
          <a:lstStyle/>
          <a:p>
            <a:pPr lvl="0"/>
            <a:r>
              <a:rPr lang="en-US" dirty="0" smtClean="0"/>
              <a:t>Massimo in un </a:t>
            </a:r>
            <a:r>
              <a:rPr lang="en-US" dirty="0" err="1" smtClean="0"/>
              <a:t>vettore</a:t>
            </a:r>
            <a:endParaRPr lang="en-US" dirty="0"/>
          </a:p>
        </p:txBody>
      </p:sp>
      <p:sp>
        <p:nvSpPr>
          <p:cNvPr id="3" name="Segnaposto testo 2"/>
          <p:cNvSpPr txBox="1">
            <a:spLocks noGrp="1"/>
          </p:cNvSpPr>
          <p:nvPr>
            <p:ph idx="1"/>
          </p:nvPr>
        </p:nvSpPr>
        <p:spPr/>
        <p:txBody>
          <a:bodyPr wrap="square"/>
          <a:lstStyle/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Problema</a:t>
            </a:r>
            <a:r>
              <a:rPr lang="it-IT" sz="2000" b="1" dirty="0" smtClean="0"/>
              <a:t>:</a:t>
            </a:r>
            <a:r>
              <a:rPr lang="it-IT" sz="2000" dirty="0" smtClean="0"/>
              <a:t> </a:t>
            </a: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Dato un vettore di N elementi, trovare il massimo </a:t>
            </a: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Input: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N ed i valore del vettore</a:t>
            </a:r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b="1" u="sng" dirty="0"/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Output</a:t>
            </a:r>
            <a:r>
              <a:rPr lang="it-IT" sz="2000" b="1" u="sng" dirty="0"/>
              <a:t>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Il massimo </a:t>
            </a:r>
            <a:r>
              <a:rPr lang="it-IT" sz="2000" dirty="0"/>
              <a:t>del </a:t>
            </a:r>
            <a:r>
              <a:rPr lang="it-IT" sz="2000" dirty="0" smtClean="0"/>
              <a:t>vettore</a:t>
            </a:r>
            <a:endParaRPr lang="it-IT" sz="2000" dirty="0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91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Massimo in un </a:t>
            </a:r>
            <a:r>
              <a:rPr lang="en-US" dirty="0" err="1"/>
              <a:t>vettore</a:t>
            </a:r>
            <a:endParaRPr lang="en-US" dirty="0"/>
          </a:p>
        </p:txBody>
      </p:sp>
      <p:sp>
        <p:nvSpPr>
          <p:cNvPr id="8" name="Segnaposto contenuto 7"/>
          <p:cNvSpPr>
            <a:spLocks noGrp="1"/>
          </p:cNvSpPr>
          <p:nvPr>
            <p:ph sz="half" idx="2"/>
          </p:nvPr>
        </p:nvSpPr>
        <p:spPr>
          <a:xfrm>
            <a:off x="5195455" y="1604963"/>
            <a:ext cx="3489758" cy="39751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=0;i&lt;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N;i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pPr marL="0" indent="0">
              <a:buNone/>
            </a:pPr>
            <a:r>
              <a:rPr lang="it-IT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("Elemento %</a:t>
            </a:r>
            <a:r>
              <a:rPr lang="it-IT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d:",i</a:t>
            </a:r>
            <a:r>
              <a:rPr lang="it-IT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marL="0" indent="0">
              <a:buNone/>
            </a:pP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fflush</a:t>
            </a:r>
            <a:r>
              <a:rPr lang="it-IT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gets(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V[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]=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max=V[0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=0;i&lt;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N;i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if(max&lt;V[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	max=V[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4" name="Segnaposto contenuto 1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982" y="1361990"/>
            <a:ext cx="4166754" cy="4652311"/>
          </a:xfrm>
        </p:spPr>
      </p:pic>
    </p:spTree>
    <p:extLst>
      <p:ext uri="{BB962C8B-B14F-4D97-AF65-F5344CB8AC3E}">
        <p14:creationId xmlns:p14="http://schemas.microsoft.com/office/powerpoint/2010/main" val="3217358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err="1" smtClean="0"/>
              <a:t>Operazioni</a:t>
            </a:r>
            <a:r>
              <a:rPr lang="en-US" i="1" dirty="0" smtClean="0"/>
              <a:t> </a:t>
            </a:r>
            <a:r>
              <a:rPr lang="en-US" i="1" dirty="0" err="1" smtClean="0"/>
              <a:t>Elementari</a:t>
            </a:r>
            <a:endParaRPr lang="en-US" i="1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Somma</a:t>
            </a:r>
            <a:r>
              <a:rPr lang="en-US" dirty="0" smtClean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primi</a:t>
            </a:r>
            <a:r>
              <a:rPr lang="en-US" dirty="0"/>
              <a:t> n numeri </a:t>
            </a:r>
            <a:r>
              <a:rPr lang="en-US" dirty="0" err="1" smtClean="0"/>
              <a:t>naturali</a:t>
            </a:r>
            <a:endParaRPr lang="en-US" dirty="0" smtClean="0"/>
          </a:p>
          <a:p>
            <a:r>
              <a:rPr lang="en-US" dirty="0" err="1" smtClean="0"/>
              <a:t>Fattoriale</a:t>
            </a:r>
            <a:endParaRPr lang="en-US" dirty="0"/>
          </a:p>
          <a:p>
            <a:r>
              <a:rPr lang="en-US" dirty="0" smtClean="0"/>
              <a:t>Zero </a:t>
            </a:r>
            <a:r>
              <a:rPr lang="en-US" dirty="0" smtClean="0"/>
              <a:t>di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funzione</a:t>
            </a:r>
            <a:endParaRPr lang="en-US" dirty="0" smtClean="0"/>
          </a:p>
          <a:p>
            <a:r>
              <a:rPr lang="en-US" dirty="0" err="1" smtClean="0"/>
              <a:t>Conversione</a:t>
            </a:r>
            <a:r>
              <a:rPr lang="en-US" dirty="0" smtClean="0"/>
              <a:t> di base (da </a:t>
            </a:r>
            <a:r>
              <a:rPr lang="en-US" dirty="0" err="1" smtClean="0"/>
              <a:t>decimale</a:t>
            </a:r>
            <a:r>
              <a:rPr lang="en-US" dirty="0" smtClean="0"/>
              <a:t> a </a:t>
            </a:r>
            <a:r>
              <a:rPr lang="en-US" dirty="0" err="1" smtClean="0"/>
              <a:t>binario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i="1" dirty="0" err="1" smtClean="0"/>
              <a:t>Operazioni</a:t>
            </a:r>
            <a:r>
              <a:rPr lang="en-US" i="1" dirty="0" smtClean="0"/>
              <a:t> </a:t>
            </a:r>
            <a:r>
              <a:rPr lang="en-US" i="1" dirty="0" err="1"/>
              <a:t>su</a:t>
            </a:r>
            <a:r>
              <a:rPr lang="en-US" i="1" dirty="0"/>
              <a:t> </a:t>
            </a:r>
            <a:r>
              <a:rPr lang="en-US" i="1" dirty="0" err="1" smtClean="0"/>
              <a:t>Vettori</a:t>
            </a:r>
            <a:endParaRPr lang="en-US" i="1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Massimo </a:t>
            </a:r>
            <a:r>
              <a:rPr lang="en-US" dirty="0"/>
              <a:t>in un </a:t>
            </a:r>
            <a:r>
              <a:rPr lang="en-US" dirty="0" err="1"/>
              <a:t>vettore</a:t>
            </a:r>
            <a:endParaRPr lang="en-US" dirty="0"/>
          </a:p>
          <a:p>
            <a:r>
              <a:rPr lang="en-US" dirty="0" err="1"/>
              <a:t>Ricerca</a:t>
            </a:r>
            <a:r>
              <a:rPr lang="en-US" dirty="0"/>
              <a:t> </a:t>
            </a:r>
            <a:r>
              <a:rPr lang="en-US" dirty="0" err="1"/>
              <a:t>lineare</a:t>
            </a:r>
            <a:endParaRPr lang="en-US" dirty="0"/>
          </a:p>
          <a:p>
            <a:r>
              <a:rPr lang="en-US" dirty="0" err="1"/>
              <a:t>Somma</a:t>
            </a:r>
            <a:r>
              <a:rPr lang="en-US" dirty="0"/>
              <a:t> di due </a:t>
            </a:r>
            <a:r>
              <a:rPr lang="en-US" dirty="0" err="1"/>
              <a:t>vettori</a:t>
            </a:r>
            <a:endParaRPr lang="en-US" dirty="0"/>
          </a:p>
          <a:p>
            <a:r>
              <a:rPr lang="en-US" dirty="0" err="1"/>
              <a:t>Prodotto</a:t>
            </a:r>
            <a:r>
              <a:rPr lang="en-US" dirty="0"/>
              <a:t> </a:t>
            </a:r>
            <a:r>
              <a:rPr lang="en-US" dirty="0" err="1"/>
              <a:t>scalare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263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 wrap="square">
            <a:noAutofit/>
          </a:bodyPr>
          <a:lstStyle/>
          <a:p>
            <a:pPr lvl="0"/>
            <a:r>
              <a:rPr lang="en-US" dirty="0" err="1" smtClean="0"/>
              <a:t>Ricerca</a:t>
            </a:r>
            <a:r>
              <a:rPr lang="en-US" dirty="0" smtClean="0"/>
              <a:t> in un </a:t>
            </a:r>
            <a:r>
              <a:rPr lang="en-US" dirty="0" err="1" smtClean="0"/>
              <a:t>vettore</a:t>
            </a:r>
            <a:endParaRPr lang="en-US" dirty="0"/>
          </a:p>
        </p:txBody>
      </p:sp>
      <p:sp>
        <p:nvSpPr>
          <p:cNvPr id="3" name="Segnaposto testo 2"/>
          <p:cNvSpPr txBox="1">
            <a:spLocks noGrp="1"/>
          </p:cNvSpPr>
          <p:nvPr>
            <p:ph idx="1"/>
          </p:nvPr>
        </p:nvSpPr>
        <p:spPr/>
        <p:txBody>
          <a:bodyPr wrap="square"/>
          <a:lstStyle/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Problema</a:t>
            </a:r>
            <a:r>
              <a:rPr lang="it-IT" sz="2000" b="1" dirty="0" smtClean="0"/>
              <a:t>:</a:t>
            </a:r>
            <a:r>
              <a:rPr lang="it-IT" sz="2000" dirty="0" smtClean="0"/>
              <a:t> </a:t>
            </a: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Dato un vettore di N elementi ed un elemento E, trovare la posizione di quell’elemento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Input: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N ed i valore del vettore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Elemento da cercare E</a:t>
            </a:r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b="1" u="sng" dirty="0"/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Output</a:t>
            </a:r>
            <a:r>
              <a:rPr lang="it-IT" sz="2000" b="1" u="sng" dirty="0"/>
              <a:t>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La posizione del </a:t>
            </a:r>
            <a:r>
              <a:rPr lang="it-IT" sz="2000" dirty="0" err="1" smtClean="0"/>
              <a:t>vell’elemento</a:t>
            </a:r>
            <a:r>
              <a:rPr lang="it-IT" sz="2000" dirty="0" smtClean="0"/>
              <a:t> </a:t>
            </a:r>
            <a:r>
              <a:rPr lang="it-IT" sz="2000" dirty="0"/>
              <a:t>n</a:t>
            </a:r>
            <a:r>
              <a:rPr lang="it-IT" sz="2000" dirty="0" smtClean="0"/>
              <a:t>el vettore</a:t>
            </a:r>
            <a:endParaRPr lang="it-IT" sz="2000" dirty="0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09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Ricerca</a:t>
            </a:r>
            <a:r>
              <a:rPr lang="en-US" dirty="0"/>
              <a:t> in un </a:t>
            </a:r>
            <a:r>
              <a:rPr lang="en-US" dirty="0" err="1"/>
              <a:t>vettore</a:t>
            </a:r>
            <a:endParaRPr lang="en-US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04" y="1693718"/>
            <a:ext cx="3953996" cy="3996512"/>
          </a:xfrm>
        </p:spPr>
      </p:pic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C’è</a:t>
            </a:r>
            <a:r>
              <a:rPr lang="en-US" dirty="0" smtClean="0"/>
              <a:t> un </a:t>
            </a:r>
            <a:r>
              <a:rPr lang="en-US" dirty="0" err="1" smtClean="0"/>
              <a:t>errore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Quale?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16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Ricerca</a:t>
            </a:r>
            <a:r>
              <a:rPr lang="en-US" dirty="0"/>
              <a:t> in un </a:t>
            </a:r>
            <a:r>
              <a:rPr lang="en-US" dirty="0" err="1"/>
              <a:t>vettore</a:t>
            </a:r>
            <a:endParaRPr lang="en-US" dirty="0"/>
          </a:p>
        </p:txBody>
      </p:sp>
      <p:sp>
        <p:nvSpPr>
          <p:cNvPr id="8" name="Segnaposto contenuto 7"/>
          <p:cNvSpPr>
            <a:spLocks noGrp="1"/>
          </p:cNvSpPr>
          <p:nvPr>
            <p:ph sz="half" idx="2"/>
          </p:nvPr>
        </p:nvSpPr>
        <p:spPr>
          <a:xfrm>
            <a:off x="5195454" y="1604963"/>
            <a:ext cx="3792681" cy="39751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((el!=V[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])&amp;&amp;(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&lt;N)){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&gt;=N)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Elemento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assente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\n");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Posizione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%d",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00" y="1683327"/>
            <a:ext cx="4876433" cy="3896736"/>
          </a:xfrm>
        </p:spPr>
      </p:pic>
    </p:spTree>
    <p:extLst>
      <p:ext uri="{BB962C8B-B14F-4D97-AF65-F5344CB8AC3E}">
        <p14:creationId xmlns:p14="http://schemas.microsoft.com/office/powerpoint/2010/main" val="3246880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 wrap="square">
            <a:noAutofit/>
          </a:bodyPr>
          <a:lstStyle/>
          <a:p>
            <a:pPr lvl="0"/>
            <a:r>
              <a:rPr lang="en-US" dirty="0" err="1" smtClean="0"/>
              <a:t>Somma</a:t>
            </a:r>
            <a:r>
              <a:rPr lang="en-US" dirty="0" smtClean="0"/>
              <a:t> di due </a:t>
            </a:r>
            <a:r>
              <a:rPr lang="en-US" dirty="0" err="1" smtClean="0"/>
              <a:t>vettori</a:t>
            </a:r>
            <a:endParaRPr lang="en-US" dirty="0"/>
          </a:p>
        </p:txBody>
      </p:sp>
      <p:sp>
        <p:nvSpPr>
          <p:cNvPr id="3" name="Segnaposto testo 2"/>
          <p:cNvSpPr txBox="1">
            <a:spLocks noGrp="1"/>
          </p:cNvSpPr>
          <p:nvPr>
            <p:ph idx="1"/>
          </p:nvPr>
        </p:nvSpPr>
        <p:spPr/>
        <p:txBody>
          <a:bodyPr wrap="square"/>
          <a:lstStyle/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Problema</a:t>
            </a:r>
            <a:r>
              <a:rPr lang="it-IT" sz="2000" b="1" dirty="0" smtClean="0"/>
              <a:t>:</a:t>
            </a:r>
            <a:r>
              <a:rPr lang="it-IT" sz="2000" dirty="0" smtClean="0"/>
              <a:t> </a:t>
            </a: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Dati due vettori V1 e V2 calcolare il vettore dato dalla somma dei suoi elementi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Input: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V1 e V2</a:t>
            </a:r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b="1" u="sng" dirty="0"/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Output</a:t>
            </a:r>
            <a:r>
              <a:rPr lang="it-IT" sz="2000" b="1" u="sng" dirty="0"/>
              <a:t>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V=V1+V2: Ɐi V[i]=V1[i]+V2[i]</a:t>
            </a:r>
            <a:endParaRPr lang="it-IT" sz="2000" dirty="0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69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Somma</a:t>
            </a:r>
            <a:r>
              <a:rPr lang="en-US" dirty="0"/>
              <a:t> di due </a:t>
            </a:r>
            <a:r>
              <a:rPr lang="en-US" dirty="0" err="1"/>
              <a:t>vettori</a:t>
            </a:r>
            <a:endParaRPr lang="en-US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09" y="1404402"/>
            <a:ext cx="4000500" cy="4572000"/>
          </a:xfrm>
        </p:spPr>
      </p:pic>
    </p:spTree>
    <p:extLst>
      <p:ext uri="{BB962C8B-B14F-4D97-AF65-F5344CB8AC3E}">
        <p14:creationId xmlns:p14="http://schemas.microsoft.com/office/powerpoint/2010/main" val="1287598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 wrap="square">
            <a:noAutofit/>
          </a:bodyPr>
          <a:lstStyle/>
          <a:p>
            <a:pPr lvl="0"/>
            <a:r>
              <a:rPr lang="en-US" dirty="0" err="1" smtClean="0"/>
              <a:t>Prodotto</a:t>
            </a:r>
            <a:r>
              <a:rPr lang="en-US" dirty="0" smtClean="0"/>
              <a:t> </a:t>
            </a:r>
            <a:r>
              <a:rPr lang="en-US" dirty="0" err="1" smtClean="0"/>
              <a:t>scalare</a:t>
            </a:r>
            <a:r>
              <a:rPr lang="en-US" dirty="0" smtClean="0"/>
              <a:t> di due </a:t>
            </a:r>
            <a:r>
              <a:rPr lang="en-US" dirty="0" err="1" smtClean="0"/>
              <a:t>vettori</a:t>
            </a:r>
            <a:endParaRPr lang="en-US" dirty="0"/>
          </a:p>
        </p:txBody>
      </p:sp>
      <p:sp>
        <p:nvSpPr>
          <p:cNvPr id="3" name="Segnaposto testo 2"/>
          <p:cNvSpPr txBox="1">
            <a:spLocks noGrp="1"/>
          </p:cNvSpPr>
          <p:nvPr>
            <p:ph idx="1"/>
          </p:nvPr>
        </p:nvSpPr>
        <p:spPr/>
        <p:txBody>
          <a:bodyPr wrap="square"/>
          <a:lstStyle/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Problema</a:t>
            </a:r>
            <a:r>
              <a:rPr lang="it-IT" sz="2000" b="1" dirty="0" smtClean="0"/>
              <a:t>:</a:t>
            </a:r>
            <a:r>
              <a:rPr lang="it-IT" sz="2000" dirty="0" smtClean="0"/>
              <a:t> </a:t>
            </a: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Dati due vettori V1 e V2 calcolare il prodotto scalare di due vettori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Input: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V1 e V2</a:t>
            </a:r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b="1" u="sng" dirty="0"/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Output</a:t>
            </a:r>
            <a:r>
              <a:rPr lang="it-IT" sz="2000" b="1" u="sng" dirty="0"/>
              <a:t>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v=V1*V2</a:t>
            </a:r>
            <a:r>
              <a:rPr lang="it-IT" sz="2000" dirty="0"/>
              <a:t>=</a:t>
            </a:r>
            <a:r>
              <a:rPr lang="it-IT" sz="2000" dirty="0" smtClean="0"/>
              <a:t> ∑</a:t>
            </a:r>
            <a:r>
              <a:rPr lang="it-IT" sz="2000" baseline="-25000" dirty="0" smtClean="0"/>
              <a:t>i</a:t>
            </a:r>
            <a:r>
              <a:rPr lang="it-IT" sz="2000" dirty="0" smtClean="0"/>
              <a:t> V1[i]*V2[i]</a:t>
            </a:r>
            <a:endParaRPr lang="it-IT" sz="2000" dirty="0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25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 wrap="square">
            <a:noAutofit/>
          </a:bodyPr>
          <a:lstStyle/>
          <a:p>
            <a:pPr lvl="0"/>
            <a:r>
              <a:rPr lang="en-US" dirty="0" err="1" smtClean="0"/>
              <a:t>Inversione</a:t>
            </a:r>
            <a:r>
              <a:rPr lang="en-US" dirty="0" smtClean="0"/>
              <a:t> di un </a:t>
            </a:r>
            <a:r>
              <a:rPr lang="en-US" dirty="0" err="1" smtClean="0"/>
              <a:t>vettore</a:t>
            </a:r>
            <a:endParaRPr lang="en-US" dirty="0"/>
          </a:p>
        </p:txBody>
      </p:sp>
      <p:sp>
        <p:nvSpPr>
          <p:cNvPr id="3" name="Segnaposto testo 2"/>
          <p:cNvSpPr txBox="1">
            <a:spLocks noGrp="1"/>
          </p:cNvSpPr>
          <p:nvPr>
            <p:ph idx="1"/>
          </p:nvPr>
        </p:nvSpPr>
        <p:spPr/>
        <p:txBody>
          <a:bodyPr wrap="square"/>
          <a:lstStyle/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Problema</a:t>
            </a:r>
            <a:r>
              <a:rPr lang="it-IT" sz="2000" b="1" dirty="0" smtClean="0"/>
              <a:t>:</a:t>
            </a:r>
            <a:r>
              <a:rPr lang="it-IT" sz="2000" dirty="0" smtClean="0"/>
              <a:t> </a:t>
            </a: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Dato un vettore V generare il vettore V2 i cui elementi hanno posti invertiti rispetto a V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Esempio: V1= [1,2,3,4] V2=[4,3,2,1]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b="1" u="sng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Input: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V</a:t>
            </a:r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b="1" u="sng" dirty="0"/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Output</a:t>
            </a:r>
            <a:r>
              <a:rPr lang="it-IT" sz="2000" b="1" u="sng" dirty="0"/>
              <a:t>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V2 </a:t>
            </a:r>
            <a:endParaRPr lang="it-IT" sz="2000" dirty="0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06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 wrap="square">
            <a:noAutofit/>
          </a:bodyPr>
          <a:lstStyle/>
          <a:p>
            <a:pPr lvl="0"/>
            <a:r>
              <a:rPr lang="en-US" dirty="0" err="1"/>
              <a:t>Somma</a:t>
            </a:r>
            <a:r>
              <a:rPr lang="en-US" dirty="0"/>
              <a:t> de </a:t>
            </a:r>
            <a:r>
              <a:rPr lang="en-US" dirty="0" err="1"/>
              <a:t>primi</a:t>
            </a:r>
            <a:r>
              <a:rPr lang="en-US" dirty="0"/>
              <a:t> N Numeri </a:t>
            </a:r>
            <a:r>
              <a:rPr lang="en-US" dirty="0" err="1"/>
              <a:t>Naturali</a:t>
            </a:r>
            <a:endParaRPr lang="en-US" dirty="0"/>
          </a:p>
        </p:txBody>
      </p:sp>
      <p:sp>
        <p:nvSpPr>
          <p:cNvPr id="3" name="Segnaposto testo 2"/>
          <p:cNvSpPr txBox="1">
            <a:spLocks noGrp="1"/>
          </p:cNvSpPr>
          <p:nvPr>
            <p:ph idx="1"/>
          </p:nvPr>
        </p:nvSpPr>
        <p:spPr/>
        <p:txBody>
          <a:bodyPr wrap="square"/>
          <a:lstStyle/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Problema</a:t>
            </a:r>
            <a:r>
              <a:rPr lang="it-IT" sz="2000" b="1" dirty="0" smtClean="0"/>
              <a:t>:</a:t>
            </a:r>
            <a:r>
              <a:rPr lang="it-IT" sz="2000" dirty="0" smtClean="0"/>
              <a:t> </a:t>
            </a: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Dato un Valore N in ingresso, calcolare la somma dei numeri naturali tra 1 ed N</a:t>
            </a: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Input: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N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Output</a:t>
            </a:r>
            <a:r>
              <a:rPr lang="it-IT" sz="2000" b="1" u="sng" dirty="0"/>
              <a:t>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1+2+3+….+N</a:t>
            </a:r>
            <a:endParaRPr lang="it-IT" sz="2000" dirty="0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45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Somma</a:t>
            </a:r>
            <a:r>
              <a:rPr lang="en-US" dirty="0" smtClean="0"/>
              <a:t> de </a:t>
            </a:r>
            <a:r>
              <a:rPr lang="en-US" dirty="0" err="1" smtClean="0"/>
              <a:t>primi</a:t>
            </a:r>
            <a:r>
              <a:rPr lang="en-US" dirty="0" smtClean="0"/>
              <a:t> N Numeri </a:t>
            </a:r>
            <a:r>
              <a:rPr lang="en-US" dirty="0" err="1" smtClean="0"/>
              <a:t>Naturali</a:t>
            </a:r>
            <a:endParaRPr lang="en-US" dirty="0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" name="Segnaposto contenuto 1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773" y="1430139"/>
            <a:ext cx="2171700" cy="4376811"/>
          </a:xfrm>
        </p:spPr>
      </p:pic>
    </p:spTree>
    <p:extLst>
      <p:ext uri="{BB962C8B-B14F-4D97-AF65-F5344CB8AC3E}">
        <p14:creationId xmlns:p14="http://schemas.microsoft.com/office/powerpoint/2010/main" val="2267798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Somma</a:t>
            </a:r>
            <a:r>
              <a:rPr lang="en-US" dirty="0" smtClean="0"/>
              <a:t> de </a:t>
            </a:r>
            <a:r>
              <a:rPr lang="en-US" dirty="0" err="1" smtClean="0"/>
              <a:t>primi</a:t>
            </a:r>
            <a:r>
              <a:rPr lang="en-US" dirty="0" smtClean="0"/>
              <a:t> N Numeri </a:t>
            </a:r>
            <a:r>
              <a:rPr lang="en-US" dirty="0" err="1" smtClean="0"/>
              <a:t>Naturali</a:t>
            </a:r>
            <a:endParaRPr lang="en-US" dirty="0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Chi Non ha </a:t>
            </a:r>
            <a:r>
              <a:rPr lang="en-US" dirty="0" err="1" smtClean="0"/>
              <a:t>testa</a:t>
            </a:r>
            <a:r>
              <a:rPr lang="en-US" dirty="0" smtClean="0"/>
              <a:t> ha </a:t>
            </a:r>
            <a:r>
              <a:rPr lang="en-US" dirty="0" err="1" smtClean="0"/>
              <a:t>gambe</a:t>
            </a:r>
            <a:r>
              <a:rPr lang="en-US" dirty="0" smtClean="0"/>
              <a:t>….</a:t>
            </a:r>
          </a:p>
          <a:p>
            <a:endParaRPr lang="en-US" dirty="0" smtClean="0"/>
          </a:p>
          <a:p>
            <a:r>
              <a:rPr lang="en-US" dirty="0" smtClean="0"/>
              <a:t>E’ </a:t>
            </a:r>
            <a:r>
              <a:rPr lang="en-US" dirty="0" err="1" smtClean="0"/>
              <a:t>possibile</a:t>
            </a:r>
            <a:r>
              <a:rPr lang="en-US" dirty="0" smtClean="0"/>
              <a:t> </a:t>
            </a:r>
            <a:r>
              <a:rPr lang="en-US" dirty="0" err="1" smtClean="0"/>
              <a:t>ottimizzare</a:t>
            </a:r>
            <a:r>
              <a:rPr lang="en-US" dirty="0" smtClean="0"/>
              <a:t> </a:t>
            </a:r>
            <a:r>
              <a:rPr lang="en-US" dirty="0" err="1" smtClean="0"/>
              <a:t>almeno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ciclo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7" name="Segnaposto contenuto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69" y="1604963"/>
            <a:ext cx="3931449" cy="3902219"/>
          </a:xfrm>
        </p:spPr>
      </p:pic>
    </p:spTree>
    <p:extLst>
      <p:ext uri="{BB962C8B-B14F-4D97-AF65-F5344CB8AC3E}">
        <p14:creationId xmlns:p14="http://schemas.microsoft.com/office/powerpoint/2010/main" val="121045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Somma</a:t>
            </a:r>
            <a:r>
              <a:rPr lang="en-US" dirty="0" smtClean="0"/>
              <a:t> de </a:t>
            </a:r>
            <a:r>
              <a:rPr lang="en-US" dirty="0" err="1" smtClean="0"/>
              <a:t>primi</a:t>
            </a:r>
            <a:r>
              <a:rPr lang="en-US" dirty="0" smtClean="0"/>
              <a:t> N Numeri </a:t>
            </a:r>
            <a:r>
              <a:rPr lang="en-US" dirty="0" err="1" smtClean="0"/>
              <a:t>Naturali</a:t>
            </a:r>
            <a:endParaRPr lang="en-US" dirty="0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Chi Non ha </a:t>
            </a:r>
            <a:r>
              <a:rPr lang="en-US" dirty="0" err="1" smtClean="0"/>
              <a:t>testa</a:t>
            </a:r>
            <a:r>
              <a:rPr lang="en-US" dirty="0" smtClean="0"/>
              <a:t> ha </a:t>
            </a:r>
            <a:r>
              <a:rPr lang="en-US" dirty="0" err="1" smtClean="0"/>
              <a:t>gambe</a:t>
            </a:r>
            <a:r>
              <a:rPr lang="en-US" dirty="0" smtClean="0"/>
              <a:t>….</a:t>
            </a:r>
          </a:p>
          <a:p>
            <a:endParaRPr lang="en-US" dirty="0" smtClean="0"/>
          </a:p>
          <a:p>
            <a:r>
              <a:rPr lang="en-US" dirty="0" smtClean="0"/>
              <a:t>E’ </a:t>
            </a:r>
            <a:r>
              <a:rPr lang="en-US" dirty="0" err="1" smtClean="0"/>
              <a:t>possibile</a:t>
            </a:r>
            <a:r>
              <a:rPr lang="en-US" dirty="0" smtClean="0"/>
              <a:t> </a:t>
            </a:r>
            <a:r>
              <a:rPr lang="en-US" dirty="0" err="1" smtClean="0"/>
              <a:t>ottimizzare</a:t>
            </a:r>
            <a:r>
              <a:rPr lang="en-US" dirty="0" smtClean="0"/>
              <a:t> </a:t>
            </a:r>
            <a:r>
              <a:rPr lang="en-US" dirty="0" err="1" smtClean="0"/>
              <a:t>almeno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ciclo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Con N&gt;1 </a:t>
            </a:r>
          </a:p>
          <a:p>
            <a:pPr lvl="1"/>
            <a:r>
              <a:rPr lang="en-US" dirty="0" smtClean="0"/>
              <a:t>… </a:t>
            </a:r>
            <a:r>
              <a:rPr lang="en-US" dirty="0" err="1" smtClean="0"/>
              <a:t>quando</a:t>
            </a:r>
            <a:r>
              <a:rPr lang="en-US" dirty="0" smtClean="0"/>
              <a:t> N=2 </a:t>
            </a:r>
            <a:r>
              <a:rPr lang="en-US" dirty="0" err="1" smtClean="0"/>
              <a:t>entra</a:t>
            </a:r>
            <a:r>
              <a:rPr lang="en-US" dirty="0" smtClean="0"/>
              <a:t>, </a:t>
            </a:r>
            <a:r>
              <a:rPr lang="en-US" dirty="0" err="1" smtClean="0"/>
              <a:t>somma</a:t>
            </a:r>
            <a:r>
              <a:rPr lang="en-US" dirty="0" smtClean="0"/>
              <a:t> 1 e poi </a:t>
            </a:r>
            <a:r>
              <a:rPr lang="en-US" dirty="0" err="1" smtClean="0"/>
              <a:t>esce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Callout 1 4"/>
          <p:cNvSpPr/>
          <p:nvPr/>
        </p:nvSpPr>
        <p:spPr>
          <a:xfrm>
            <a:off x="2691245" y="3343131"/>
            <a:ext cx="1018309" cy="498764"/>
          </a:xfrm>
          <a:prstGeom prst="borderCallout1">
            <a:avLst>
              <a:gd name="adj1" fmla="val 18750"/>
              <a:gd name="adj2" fmla="val -8333"/>
              <a:gd name="adj3" fmla="val 122917"/>
              <a:gd name="adj4" fmla="val -893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Segnaposto contenuto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70" y="1604963"/>
            <a:ext cx="3849348" cy="3820728"/>
          </a:xfrm>
        </p:spPr>
      </p:pic>
      <p:sp>
        <p:nvSpPr>
          <p:cNvPr id="6" name="Ovale 5"/>
          <p:cNvSpPr/>
          <p:nvPr/>
        </p:nvSpPr>
        <p:spPr>
          <a:xfrm>
            <a:off x="1610591" y="3938155"/>
            <a:ext cx="218209" cy="1870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91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 wrap="square">
            <a:noAutofit/>
          </a:bodyPr>
          <a:lstStyle/>
          <a:p>
            <a:pPr lvl="0"/>
            <a:r>
              <a:rPr lang="en-US" dirty="0" err="1" smtClean="0"/>
              <a:t>Calcolo</a:t>
            </a:r>
            <a:r>
              <a:rPr lang="en-US" dirty="0" smtClean="0"/>
              <a:t> del </a:t>
            </a:r>
            <a:r>
              <a:rPr lang="en-US" dirty="0" err="1"/>
              <a:t>F</a:t>
            </a:r>
            <a:r>
              <a:rPr lang="en-US" dirty="0" err="1" smtClean="0"/>
              <a:t>attoriale</a:t>
            </a:r>
            <a:endParaRPr lang="en-US" dirty="0"/>
          </a:p>
        </p:txBody>
      </p:sp>
      <p:sp>
        <p:nvSpPr>
          <p:cNvPr id="3" name="Segnaposto testo 2"/>
          <p:cNvSpPr txBox="1">
            <a:spLocks noGrp="1"/>
          </p:cNvSpPr>
          <p:nvPr>
            <p:ph idx="1"/>
          </p:nvPr>
        </p:nvSpPr>
        <p:spPr/>
        <p:txBody>
          <a:bodyPr wrap="square"/>
          <a:lstStyle/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Problema</a:t>
            </a:r>
            <a:r>
              <a:rPr lang="it-IT" sz="2000" b="1" dirty="0" smtClean="0"/>
              <a:t>:</a:t>
            </a:r>
            <a:r>
              <a:rPr lang="it-IT" sz="2000" dirty="0" smtClean="0"/>
              <a:t> </a:t>
            </a: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Dato un Valore N in ingresso, calcolare il valore di N!</a:t>
            </a: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Input: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N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Output</a:t>
            </a:r>
            <a:r>
              <a:rPr lang="it-IT" sz="2000" b="1" u="sng" dirty="0"/>
              <a:t>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F=N!=N*(N-1)*(N-2)…</a:t>
            </a:r>
            <a:endParaRPr lang="it-IT" sz="2000" dirty="0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75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Calcolo</a:t>
            </a:r>
            <a:r>
              <a:rPr lang="en-US" dirty="0"/>
              <a:t> del </a:t>
            </a:r>
            <a:r>
              <a:rPr lang="en-US" dirty="0" err="1"/>
              <a:t>Fattoriale</a:t>
            </a:r>
            <a:endParaRPr lang="en-US" dirty="0"/>
          </a:p>
        </p:txBody>
      </p:sp>
      <p:pic>
        <p:nvPicPr>
          <p:cNvPr id="7" name="Segnaposto contenuto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70" y="1604963"/>
            <a:ext cx="4004876" cy="3975100"/>
          </a:xfrm>
        </p:spPr>
      </p:pic>
      <p:sp>
        <p:nvSpPr>
          <p:cNvPr id="9" name="Segnaposto contenuto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277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Calcolo</a:t>
            </a:r>
            <a:r>
              <a:rPr lang="en-US" dirty="0"/>
              <a:t> del </a:t>
            </a:r>
            <a:r>
              <a:rPr lang="en-US" dirty="0" err="1"/>
              <a:t>Fattoriale</a:t>
            </a:r>
            <a:endParaRPr lang="en-US" dirty="0"/>
          </a:p>
        </p:txBody>
      </p:sp>
      <p:pic>
        <p:nvPicPr>
          <p:cNvPr id="7" name="Segnaposto contenuto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70" y="1604963"/>
            <a:ext cx="4004876" cy="3975100"/>
          </a:xfrm>
        </p:spPr>
      </p:pic>
      <p:sp>
        <p:nvSpPr>
          <p:cNvPr id="8" name="Segnaposto contenuto 7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244468" cy="39751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main(void)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n,f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Inserisci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un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numero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:");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fflush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d",&amp;n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f=n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while(n&gt;2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n-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*=n;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600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Fattoriale</a:t>
            </a:r>
            <a:r>
              <a:rPr lang="en-US" sz="16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: %</a:t>
            </a:r>
            <a:r>
              <a:rPr lang="en-US" sz="1600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d",f</a:t>
            </a:r>
            <a:r>
              <a:rPr lang="en-US" sz="16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EXIT_SUCCESS;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Parentesi graffa aperta 2"/>
          <p:cNvSpPr/>
          <p:nvPr/>
        </p:nvSpPr>
        <p:spPr>
          <a:xfrm>
            <a:off x="4258025" y="2143884"/>
            <a:ext cx="376506" cy="78970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arentesi graffa aperta 5"/>
          <p:cNvSpPr/>
          <p:nvPr/>
        </p:nvSpPr>
        <p:spPr>
          <a:xfrm>
            <a:off x="4538573" y="3592513"/>
            <a:ext cx="376506" cy="1166523"/>
          </a:xfrm>
          <a:prstGeom prst="leftBrace">
            <a:avLst>
              <a:gd name="adj1" fmla="val 8333"/>
              <a:gd name="adj2" fmla="val 5178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arentesi graffa aperta 8"/>
          <p:cNvSpPr/>
          <p:nvPr/>
        </p:nvSpPr>
        <p:spPr>
          <a:xfrm>
            <a:off x="4526491" y="3115613"/>
            <a:ext cx="392573" cy="36021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Connettore 2 4"/>
          <p:cNvCxnSpPr/>
          <p:nvPr/>
        </p:nvCxnSpPr>
        <p:spPr>
          <a:xfrm>
            <a:off x="2254827" y="2493818"/>
            <a:ext cx="2271664" cy="176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>
            <a:off x="2475708" y="3295722"/>
            <a:ext cx="20024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V="1">
            <a:off x="2475708" y="3740727"/>
            <a:ext cx="2114642" cy="2389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 flipV="1">
            <a:off x="2369127" y="4175774"/>
            <a:ext cx="2691246" cy="10300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2995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3064</TotalTime>
  <Words>736</Words>
  <Application>Microsoft Office PowerPoint</Application>
  <PresentationFormat>Presentazione su schermo (4:3)</PresentationFormat>
  <Paragraphs>226</Paragraphs>
  <Slides>26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6" baseType="lpstr">
      <vt:lpstr>Andale Mono</vt:lpstr>
      <vt:lpstr>Arial</vt:lpstr>
      <vt:lpstr>Calibri</vt:lpstr>
      <vt:lpstr>Courier New</vt:lpstr>
      <vt:lpstr>DejaVu Sans</vt:lpstr>
      <vt:lpstr>Droid Sans Fallback</vt:lpstr>
      <vt:lpstr>FreeSans</vt:lpstr>
      <vt:lpstr>Tahoma</vt:lpstr>
      <vt:lpstr>Times New Roman</vt:lpstr>
      <vt:lpstr>Title1</vt:lpstr>
      <vt:lpstr>Algoritmi Elementari</vt:lpstr>
      <vt:lpstr>Agenda</vt:lpstr>
      <vt:lpstr>Somma de primi N Numeri Naturali</vt:lpstr>
      <vt:lpstr>Somma de primi N Numeri Naturali</vt:lpstr>
      <vt:lpstr>Somma de primi N Numeri Naturali</vt:lpstr>
      <vt:lpstr>Somma de primi N Numeri Naturali</vt:lpstr>
      <vt:lpstr>Calcolo del Fattoriale</vt:lpstr>
      <vt:lpstr>Calcolo del Fattoriale</vt:lpstr>
      <vt:lpstr>Calcolo del Fattoriale</vt:lpstr>
      <vt:lpstr>Zeri di una funzione Metodo di Bisezione</vt:lpstr>
      <vt:lpstr>Zeri di una funzione Metodo di Bisezione</vt:lpstr>
      <vt:lpstr>Zeri di una funzione Metodo di Bisezione</vt:lpstr>
      <vt:lpstr>Zeri di una funzione Metodo di Bisezione</vt:lpstr>
      <vt:lpstr>Esercizio per casa</vt:lpstr>
      <vt:lpstr>Conversione di base</vt:lpstr>
      <vt:lpstr>Conversione di base</vt:lpstr>
      <vt:lpstr>Esercizio per casa</vt:lpstr>
      <vt:lpstr>Massimo in un vettore</vt:lpstr>
      <vt:lpstr>Massimo in un vettore</vt:lpstr>
      <vt:lpstr>Ricerca in un vettore</vt:lpstr>
      <vt:lpstr>Ricerca in un vettore</vt:lpstr>
      <vt:lpstr>Ricerca in un vettore</vt:lpstr>
      <vt:lpstr>Somma di due vettori</vt:lpstr>
      <vt:lpstr>Somma di due vettori</vt:lpstr>
      <vt:lpstr>Prodotto scalare di due vettori</vt:lpstr>
      <vt:lpstr>Inversione di un vettore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Massimiliano Rak</dc:creator>
  <cp:lastModifiedBy>Massimiliano Rak</cp:lastModifiedBy>
  <cp:revision>154</cp:revision>
  <dcterms:modified xsi:type="dcterms:W3CDTF">2017-02-10T09:48:27Z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</Properties>
</file>