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2" r:id="rId17"/>
    <p:sldId id="275" r:id="rId18"/>
    <p:sldId id="274" r:id="rId19"/>
    <p:sldId id="277" r:id="rId20"/>
    <p:sldId id="278" r:id="rId21"/>
    <p:sldId id="281" r:id="rId22"/>
    <p:sldId id="282" r:id="rId23"/>
    <p:sldId id="287" r:id="rId24"/>
    <p:sldId id="283" r:id="rId25"/>
    <p:sldId id="285" r:id="rId26"/>
    <p:sldId id="286" r:id="rId27"/>
    <p:sldId id="288" r:id="rId28"/>
    <p:sldId id="279" r:id="rId29"/>
    <p:sldId id="280" r:id="rId30"/>
    <p:sldId id="289" r:id="rId31"/>
    <p:sldId id="291" r:id="rId32"/>
    <p:sldId id="290" r:id="rId33"/>
    <p:sldId id="293" r:id="rId34"/>
    <p:sldId id="292" r:id="rId35"/>
    <p:sldId id="296" r:id="rId36"/>
    <p:sldId id="295" r:id="rId37"/>
    <p:sldId id="298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33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fld id="{03C8F5A3-96E7-4340-919A-2EB1CC83EF37}" type="slidenum">
              <a:t>‹N›</a:t>
            </a:fld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2472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cap="sq">
            <a:noFill/>
            <a:prstDash val="solid"/>
          </a:ln>
        </p:spPr>
        <p:txBody>
          <a:bodyPr vert="horz" wrap="none" lIns="90000" tIns="45000" rIns="90000" bIns="45000" anchor="ctr" anchorCtr="1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3" name="Figura a mano libera 2"/>
          <p:cNvSpPr/>
          <p:nvPr/>
        </p:nvSpPr>
        <p:spPr>
          <a:xfrm>
            <a:off x="0" y="0"/>
            <a:ext cx="6858000" cy="9144000"/>
          </a:xfrm>
          <a:custGeom>
            <a:avLst>
              <a:gd name="f0" fmla="val 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-360" y="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215640" marR="0" lvl="0" indent="-21564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3884759" y="0"/>
            <a:ext cx="2970000" cy="45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215640" marR="0" lvl="0" indent="-21564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immagine diapositiva 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440"/>
            <a:ext cx="4570560" cy="34275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7" name="Segnaposto note 6"/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4960" cy="41133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/>
          <a:p>
            <a:endParaRPr lang="en-US"/>
          </a:p>
        </p:txBody>
      </p:sp>
      <p:sp>
        <p:nvSpPr>
          <p:cNvPr id="8" name="Segnaposto piè di pagina 7"/>
          <p:cNvSpPr txBox="1">
            <a:spLocks noGrp="1"/>
          </p:cNvSpPr>
          <p:nvPr>
            <p:ph type="ftr" sz="quarter" idx="4"/>
          </p:nvPr>
        </p:nvSpPr>
        <p:spPr>
          <a:xfrm>
            <a:off x="-360" y="8685000"/>
            <a:ext cx="2970360" cy="4553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215640" marR="0" lvl="0" indent="-21564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/>
          <p:cNvSpPr txBox="1">
            <a:spLocks noGrp="1"/>
          </p:cNvSpPr>
          <p:nvPr>
            <p:ph type="sldNum" sz="quarter" idx="5"/>
          </p:nvPr>
        </p:nvSpPr>
        <p:spPr>
          <a:xfrm>
            <a:off x="3884759" y="8685000"/>
            <a:ext cx="2970000" cy="4553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215640" marR="0" lvl="0" indent="-21564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2E4C78C9-04C3-45F1-8743-B27026353D9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61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457200" algn="l"/>
        <a:tab pos="914400" algn="l"/>
        <a:tab pos="1371599" algn="l"/>
        <a:tab pos="1828800" algn="l"/>
        <a:tab pos="2286000" algn="l"/>
        <a:tab pos="2743199" algn="l"/>
        <a:tab pos="3200400" algn="l"/>
        <a:tab pos="3657600" algn="l"/>
        <a:tab pos="4114800" algn="l"/>
        <a:tab pos="4572000" algn="l"/>
        <a:tab pos="5029200" algn="l"/>
        <a:tab pos="5486399" algn="l"/>
        <a:tab pos="5943600" algn="l"/>
        <a:tab pos="6400799" algn="l"/>
        <a:tab pos="6858000" algn="l"/>
        <a:tab pos="7315200" algn="l"/>
        <a:tab pos="7772400" algn="l"/>
        <a:tab pos="8229600" algn="l"/>
        <a:tab pos="8686800" algn="l"/>
        <a:tab pos="9144000" algn="l"/>
      </a:tabLst>
      <a:defRPr lang="en-US" sz="1200" b="0" i="0" u="none" strike="noStrike" cap="none" baseline="0">
        <a:ln>
          <a:noFill/>
        </a:ln>
        <a:solidFill>
          <a:srgbClr val="000000"/>
        </a:solidFill>
        <a:highlight>
          <a:scrgbClr r="0" g="0" b="0">
            <a:alpha val="0"/>
          </a:scrgbClr>
        </a:highlight>
        <a:latin typeface="Times New Roman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83FAFED2-302B-41C8-A05F-8299EA3103F9}" type="slidenum">
              <a:t>1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6175" y="684213"/>
            <a:ext cx="4576763" cy="343217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Figura a mano libera 2"/>
          <p:cNvSpPr/>
          <p:nvPr/>
        </p:nvSpPr>
        <p:spPr>
          <a:xfrm>
            <a:off x="685799" y="4344840"/>
            <a:ext cx="5486399" cy="4114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45909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36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91279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4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1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39751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39751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4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2778" y="208089"/>
            <a:ext cx="4168303" cy="103355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405180" y="1585425"/>
            <a:ext cx="8228160" cy="3975120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/>
            </a:lvl1pPr>
            <a:lvl2pPr>
              <a:defRPr/>
            </a:lvl2pPr>
          </a:lstStyle>
          <a:p>
            <a:pPr lvl="0"/>
            <a:r>
              <a:rPr lang="it-IT" dirty="0" smtClean="0"/>
              <a:t>Primo Livello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  <p:sp>
        <p:nvSpPr>
          <p:cNvPr id="6" name="Titolo 1"/>
          <p:cNvSpPr txBox="1">
            <a:spLocks/>
          </p:cNvSpPr>
          <p:nvPr userDrawn="1"/>
        </p:nvSpPr>
        <p:spPr>
          <a:xfrm>
            <a:off x="4722778" y="208089"/>
            <a:ext cx="4168303" cy="103355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>
            <a:lvl1pPr marL="0" marR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lang="en-US" sz="1800" b="1" i="0" u="none" strike="noStrike" kern="1200" cap="none" baseline="0">
                <a:ln>
                  <a:noFill/>
                </a:ln>
                <a:solidFill>
                  <a:srgbClr val="666666"/>
                </a:solidFill>
                <a:effectLst>
                  <a:outerShdw dist="17961" dir="2700000">
                    <a:scrgbClr r="0" g="0" b="0"/>
                  </a:outerShdw>
                </a:effectLst>
                <a:highlight>
                  <a:scrgbClr r="0" g="0" b="0">
                    <a:alpha val="0"/>
                  </a:scrgbClr>
                </a:highlight>
                <a:latin typeface="Tahoma" pitchFamily="34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40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3975100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5100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722778" y="208089"/>
            <a:ext cx="4168303" cy="103355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1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>
                <a:latin typeface="+mn-lt"/>
              </a:defRPr>
            </a:lvl1pPr>
          </a:lstStyle>
          <a:p>
            <a:pPr lvl="0"/>
            <a:r>
              <a:rPr lang="it-IT" dirty="0" smtClean="0"/>
              <a:t>Primo livello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>
                <a:latin typeface="+mn-lt"/>
              </a:defRPr>
            </a:lvl1pPr>
          </a:lstStyle>
          <a:p>
            <a:pPr lvl="0"/>
            <a:r>
              <a:rPr lang="it-IT" dirty="0" smtClean="0"/>
              <a:t>Primo livello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722778" y="208089"/>
            <a:ext cx="4168303" cy="103355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4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9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3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6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685799" y="2564999"/>
            <a:ext cx="7770959" cy="103355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/>
          <a:p>
            <a:endParaRPr lang="en-US"/>
          </a:p>
        </p:txBody>
      </p:sp>
      <p:sp>
        <p:nvSpPr>
          <p:cNvPr id="3" name="Segnaposto data 2"/>
          <p:cNvSpPr txBox="1">
            <a:spLocks noGrp="1"/>
          </p:cNvSpPr>
          <p:nvPr>
            <p:ph type="dt" sz="half" idx="2"/>
          </p:nvPr>
        </p:nvSpPr>
        <p:spPr>
          <a:xfrm>
            <a:off x="7524719" y="6410160"/>
            <a:ext cx="1160640" cy="3304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buNone/>
              <a:tabLst/>
              <a:defRPr lang="en-US" sz="1200" b="1" kern="1200">
                <a:solidFill>
                  <a:srgbClr val="333399"/>
                </a:solidFill>
                <a:effectLst>
                  <a:outerShdw dist="17961" dir="2700000">
                    <a:scrgbClr r="0" g="0" b="0"/>
                  </a:outerShdw>
                </a:effectLst>
                <a:latin typeface="Tahoma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3"/>
          </p:nvPr>
        </p:nvSpPr>
        <p:spPr>
          <a:xfrm>
            <a:off x="1676160" y="6248160"/>
            <a:ext cx="5686200" cy="3301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Autofit/>
          </a:bodyPr>
          <a:lstStyle>
            <a:lvl1pPr marL="0" marR="0" lvl="0" indent="0" algn="ctr" rtl="0" hangingPunct="0">
              <a:lnSpc>
                <a:spcPct val="100000"/>
              </a:lnSpc>
              <a:buNone/>
              <a:tabLst/>
              <a:defRPr lang="en-US" sz="1200" b="1" kern="1200">
                <a:solidFill>
                  <a:srgbClr val="808080"/>
                </a:solidFill>
                <a:effectLst>
                  <a:outerShdw dist="17961" dir="2700000">
                    <a:scrgbClr r="0" g="0" b="0"/>
                  </a:outerShdw>
                </a:effectLst>
                <a:latin typeface="Tahoma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r>
              <a:rPr lang="en-US"/>
              <a:t>Elementi di Programmazione A.A. 2016-2017</a:t>
            </a:r>
          </a:p>
        </p:txBody>
      </p:sp>
      <p:sp>
        <p:nvSpPr>
          <p:cNvPr id="5" name="Figura a mano libera 4"/>
          <p:cNvSpPr/>
          <p:nvPr/>
        </p:nvSpPr>
        <p:spPr>
          <a:xfrm>
            <a:off x="468360" y="6410160"/>
            <a:ext cx="1198440" cy="331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6" name="Segnaposto testo 5"/>
          <p:cNvSpPr txBox="1">
            <a:spLocks noGrp="1"/>
          </p:cNvSpPr>
          <p:nvPr>
            <p:ph type="body" idx="1"/>
          </p:nvPr>
        </p:nvSpPr>
        <p:spPr>
          <a:xfrm>
            <a:off x="457200" y="1604880"/>
            <a:ext cx="8228160" cy="39751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1">
            <a:no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Figura a mano libera 6"/>
          <p:cNvSpPr/>
          <p:nvPr/>
        </p:nvSpPr>
        <p:spPr>
          <a:xfrm flipV="1">
            <a:off x="0" y="6092999"/>
            <a:ext cx="9144000" cy="7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729FCF"/>
              </a:gs>
              <a:gs pos="100000">
                <a:srgbClr val="AEA79F"/>
              </a:gs>
            </a:gsLst>
            <a:lin ang="4500000"/>
          </a:gradFill>
          <a:ln w="9360" cap="sq">
            <a:solidFill>
              <a:srgbClr val="0033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13">
            <a:lum bright="-50000"/>
            <a:alphaModFix/>
          </a:blip>
          <a:srcRect/>
          <a:stretch>
            <a:fillRect/>
          </a:stretch>
        </p:blipFill>
        <p:spPr>
          <a:xfrm>
            <a:off x="157320" y="92160"/>
            <a:ext cx="4414680" cy="118908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indent="0" algn="ctr" rtl="0" hangingPunct="1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457200" algn="l"/>
          <a:tab pos="914400" algn="l"/>
          <a:tab pos="1371599" algn="l"/>
          <a:tab pos="1828800" algn="l"/>
          <a:tab pos="2286000" algn="l"/>
          <a:tab pos="2743199" algn="l"/>
          <a:tab pos="3200400" algn="l"/>
          <a:tab pos="3657600" algn="l"/>
          <a:tab pos="4114800" algn="l"/>
          <a:tab pos="4572000" algn="l"/>
          <a:tab pos="5029200" algn="l"/>
          <a:tab pos="5486399" algn="l"/>
          <a:tab pos="5943600" algn="l"/>
          <a:tab pos="6400799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lang="en-US" sz="1800" b="1" i="0" u="none" strike="noStrike" kern="1200" cap="none" baseline="0">
          <a:ln>
            <a:noFill/>
          </a:ln>
          <a:solidFill>
            <a:srgbClr val="666666"/>
          </a:solidFill>
          <a:effectLst>
            <a:outerShdw dist="17961" dir="2700000">
              <a:scrgbClr r="0" g="0" b="0"/>
            </a:outerShdw>
          </a:effectLst>
          <a:highlight>
            <a:scrgbClr r="0" g="0" b="0">
              <a:alpha val="0"/>
            </a:scrgbClr>
          </a:highlight>
          <a:latin typeface="Tahoma" pitchFamily="34"/>
        </a:defRPr>
      </a:lvl1pPr>
    </p:titleStyle>
    <p:bodyStyle>
      <a:lvl1pPr marL="342720" marR="0" indent="-342720" algn="ctr" rtl="0" hangingPunct="1">
        <a:lnSpc>
          <a:spcPct val="100000"/>
        </a:lnSpc>
        <a:spcBef>
          <a:spcPts val="598"/>
        </a:spcBef>
        <a:spcAft>
          <a:spcPts val="0"/>
        </a:spcAft>
        <a:tabLst>
          <a:tab pos="342720" algn="l"/>
          <a:tab pos="456840" algn="l"/>
          <a:tab pos="914040" algn="l"/>
          <a:tab pos="1371239" algn="l"/>
          <a:tab pos="1828439" algn="l"/>
          <a:tab pos="2285639" algn="l"/>
          <a:tab pos="2742839" algn="l"/>
          <a:tab pos="3200040" algn="l"/>
          <a:tab pos="3657239" algn="l"/>
          <a:tab pos="4114440" algn="l"/>
          <a:tab pos="4571639" algn="l"/>
          <a:tab pos="5028840" algn="l"/>
          <a:tab pos="5486040" algn="l"/>
          <a:tab pos="5943240" algn="l"/>
          <a:tab pos="6400440" algn="l"/>
          <a:tab pos="6857640" algn="l"/>
          <a:tab pos="7314840" algn="l"/>
          <a:tab pos="7772040" algn="l"/>
          <a:tab pos="8229240" algn="l"/>
          <a:tab pos="8686440" algn="l"/>
          <a:tab pos="9143640" algn="l"/>
        </a:tabLst>
        <a:defRPr lang="en-US" sz="2400" b="0" i="0" u="none" strike="noStrike" kern="1200" cap="none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Tahoma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394920" y="1988999"/>
            <a:ext cx="8280360" cy="2043360"/>
          </a:xfrm>
        </p:spPr>
        <p:txBody>
          <a:bodyPr wrap="square">
            <a:noAutofit/>
          </a:bodyPr>
          <a:lstStyle/>
          <a:p>
            <a:pPr lvl="0"/>
            <a:r>
              <a:rPr lang="en-US" sz="2800" dirty="0" err="1" smtClean="0"/>
              <a:t>Gli</a:t>
            </a:r>
            <a:r>
              <a:rPr lang="en-US" sz="2800" dirty="0" smtClean="0"/>
              <a:t> </a:t>
            </a:r>
            <a:r>
              <a:rPr lang="en-US" sz="2800" dirty="0" err="1" smtClean="0"/>
              <a:t>Algoritmi</a:t>
            </a:r>
            <a:endParaRPr lang="en-US" sz="1600" dirty="0"/>
          </a:p>
        </p:txBody>
      </p:sp>
      <p:sp>
        <p:nvSpPr>
          <p:cNvPr id="3" name="Figura a mano libera 2"/>
          <p:cNvSpPr/>
          <p:nvPr/>
        </p:nvSpPr>
        <p:spPr>
          <a:xfrm>
            <a:off x="2468519" y="3505319"/>
            <a:ext cx="4664160" cy="144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ndale Mono" pitchFamily="1"/>
                <a:ea typeface="Droid Sans Fallback" pitchFamily="2"/>
                <a:cs typeface="Droid Sans Fallback" pitchFamily="2"/>
              </a:rPr>
              <a:t>Prof. Salvatore Venticinque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ndale Mono" pitchFamily="1"/>
                <a:ea typeface="Droid Sans Fallback" pitchFamily="2"/>
                <a:cs typeface="Droid Sans Fallback" pitchFamily="2"/>
              </a:rPr>
              <a:t>Prof. Massimiliano Rak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endParaRPr lang="en-US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en-US" b="1" i="1" dirty="0" err="1" smtClean="0"/>
              <a:t>Diagrammi</a:t>
            </a:r>
            <a:r>
              <a:rPr lang="en-US" b="1" i="1" dirty="0" smtClean="0"/>
              <a:t> di </a:t>
            </a:r>
            <a:r>
              <a:rPr lang="en-US" b="1" i="1" dirty="0" err="1" smtClean="0"/>
              <a:t>flusso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un </a:t>
            </a:r>
            <a:r>
              <a:rPr lang="en-US" i="1" dirty="0" err="1" smtClean="0"/>
              <a:t>linguaggio</a:t>
            </a:r>
            <a:r>
              <a:rPr lang="en-US" i="1" dirty="0" smtClean="0"/>
              <a:t> </a:t>
            </a:r>
            <a:r>
              <a:rPr lang="en-US" i="1" dirty="0" err="1"/>
              <a:t>g</a:t>
            </a:r>
            <a:r>
              <a:rPr lang="en-US" i="1" dirty="0" err="1" smtClean="0"/>
              <a:t>rafico</a:t>
            </a:r>
            <a:r>
              <a:rPr lang="en-US" i="1" dirty="0" smtClean="0"/>
              <a:t> </a:t>
            </a:r>
            <a:r>
              <a:rPr lang="en-US" dirty="0" smtClean="0"/>
              <a:t>per la </a:t>
            </a:r>
            <a:r>
              <a:rPr lang="en-US" dirty="0" err="1" smtClean="0"/>
              <a:t>rappresentazione</a:t>
            </a:r>
            <a:r>
              <a:rPr lang="en-US" dirty="0" smtClean="0"/>
              <a:t> di un </a:t>
            </a:r>
            <a:r>
              <a:rPr lang="en-US" dirty="0" err="1" smtClean="0"/>
              <a:t>algoritmo</a:t>
            </a:r>
            <a:endParaRPr lang="en-US" dirty="0" smtClean="0"/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diagramma</a:t>
            </a:r>
            <a:r>
              <a:rPr lang="en-US" dirty="0" smtClean="0"/>
              <a:t> è compost da </a:t>
            </a:r>
            <a:r>
              <a:rPr lang="en-US" dirty="0" err="1" smtClean="0"/>
              <a:t>blocchi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rappresentano</a:t>
            </a:r>
            <a:r>
              <a:rPr lang="en-US" dirty="0" smtClean="0"/>
              <a:t> I </a:t>
            </a:r>
            <a:r>
              <a:rPr lang="en-US" dirty="0" err="1" smtClean="0"/>
              <a:t>passi</a:t>
            </a:r>
            <a:r>
              <a:rPr lang="en-US" dirty="0" smtClean="0"/>
              <a:t> </a:t>
            </a:r>
            <a:r>
              <a:rPr lang="en-US" dirty="0" err="1" smtClean="0"/>
              <a:t>dell’algoritmo</a:t>
            </a:r>
            <a:endParaRPr lang="en-US" dirty="0" smtClean="0"/>
          </a:p>
          <a:p>
            <a:pPr lvl="1"/>
            <a:r>
              <a:rPr lang="en-US" dirty="0" smtClean="0"/>
              <a:t>I </a:t>
            </a:r>
            <a:r>
              <a:rPr lang="en-US" dirty="0" err="1" smtClean="0"/>
              <a:t>blocchi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forme</a:t>
            </a:r>
            <a:r>
              <a:rPr lang="en-US" dirty="0" smtClean="0"/>
              <a:t> diverse in base al </a:t>
            </a:r>
            <a:r>
              <a:rPr lang="en-US" dirty="0" err="1" smtClean="0"/>
              <a:t>significato</a:t>
            </a:r>
            <a:endParaRPr lang="en-US" dirty="0" smtClean="0"/>
          </a:p>
          <a:p>
            <a:pPr lvl="1"/>
            <a:r>
              <a:rPr lang="en-US" dirty="0" smtClean="0"/>
              <a:t>I </a:t>
            </a:r>
            <a:r>
              <a:rPr lang="en-US" dirty="0" err="1" smtClean="0"/>
              <a:t>blocchi</a:t>
            </a:r>
            <a:r>
              <a:rPr lang="en-US" dirty="0" smtClean="0"/>
              <a:t> </a:t>
            </a:r>
            <a:r>
              <a:rPr lang="en-US" dirty="0" err="1" smtClean="0"/>
              <a:t>contengono</a:t>
            </a:r>
            <a:r>
              <a:rPr lang="en-US" dirty="0" smtClean="0"/>
              <a:t> </a:t>
            </a:r>
            <a:r>
              <a:rPr lang="en-US" dirty="0" err="1" smtClean="0"/>
              <a:t>testo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dscrive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passo</a:t>
            </a:r>
            <a:r>
              <a:rPr lang="en-US" dirty="0" smtClean="0"/>
              <a:t> da </a:t>
            </a:r>
            <a:r>
              <a:rPr lang="en-US" dirty="0" err="1" smtClean="0"/>
              <a:t>eseguire</a:t>
            </a:r>
            <a:r>
              <a:rPr lang="en-US" dirty="0" smtClean="0"/>
              <a:t> </a:t>
            </a:r>
          </a:p>
          <a:p>
            <a:r>
              <a:rPr lang="en-US" b="1" i="1" dirty="0" smtClean="0"/>
              <a:t>CHI è </a:t>
            </a:r>
            <a:r>
              <a:rPr lang="en-US" b="1" i="1" dirty="0" err="1" smtClean="0"/>
              <a:t>l’esecutore</a:t>
            </a:r>
            <a:r>
              <a:rPr lang="en-US" b="1" i="1" dirty="0" smtClean="0"/>
              <a:t>? </a:t>
            </a:r>
          </a:p>
          <a:p>
            <a:pPr lvl="1"/>
            <a:r>
              <a:rPr lang="en-US" dirty="0" err="1" smtClean="0"/>
              <a:t>Utili</a:t>
            </a:r>
            <a:r>
              <a:rPr lang="en-US" dirty="0" smtClean="0"/>
              <a:t> per </a:t>
            </a:r>
            <a:r>
              <a:rPr lang="en-US" dirty="0" err="1" smtClean="0"/>
              <a:t>descrivere</a:t>
            </a:r>
            <a:r>
              <a:rPr lang="en-US" dirty="0" smtClean="0"/>
              <a:t> un </a:t>
            </a:r>
            <a:r>
              <a:rPr lang="en-US" dirty="0" err="1" smtClean="0"/>
              <a:t>algoritmo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per </a:t>
            </a:r>
            <a:r>
              <a:rPr lang="en-US" dirty="0" err="1" smtClean="0"/>
              <a:t>eseguirlo</a:t>
            </a:r>
            <a:r>
              <a:rPr lang="en-US" dirty="0" smtClean="0"/>
              <a:t>…</a:t>
            </a:r>
          </a:p>
          <a:p>
            <a:endParaRPr lang="en-US" b="1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Blocchi</a:t>
            </a:r>
            <a:r>
              <a:rPr lang="en-US" dirty="0" smtClean="0"/>
              <a:t> </a:t>
            </a:r>
            <a:r>
              <a:rPr lang="en-US" b="1" i="1" dirty="0" smtClean="0"/>
              <a:t>Start</a:t>
            </a:r>
            <a:r>
              <a:rPr lang="en-US" dirty="0" smtClean="0"/>
              <a:t> e </a:t>
            </a:r>
            <a:r>
              <a:rPr lang="en-US" b="1" i="1" dirty="0" smtClean="0"/>
              <a:t>Stop</a:t>
            </a:r>
            <a:r>
              <a:rPr lang="en-US" dirty="0" smtClean="0"/>
              <a:t> </a:t>
            </a:r>
            <a:r>
              <a:rPr lang="en-US" dirty="0" err="1" smtClean="0"/>
              <a:t>vengono</a:t>
            </a:r>
            <a:r>
              <a:rPr lang="en-US" dirty="0" smtClean="0"/>
              <a:t> </a:t>
            </a:r>
            <a:r>
              <a:rPr lang="en-US" dirty="0" err="1" smtClean="0"/>
              <a:t>utilizzati</a:t>
            </a:r>
            <a:r>
              <a:rPr lang="en-US" dirty="0" smtClean="0"/>
              <a:t> per </a:t>
            </a:r>
            <a:r>
              <a:rPr lang="en-US" dirty="0" err="1" smtClean="0"/>
              <a:t>indicare</a:t>
            </a:r>
            <a:r>
              <a:rPr lang="en-US" dirty="0" smtClean="0"/>
              <a:t> da dove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diagramma</a:t>
            </a:r>
            <a:r>
              <a:rPr lang="en-US" dirty="0" smtClean="0"/>
              <a:t> </a:t>
            </a:r>
            <a:r>
              <a:rPr lang="en-US" dirty="0" err="1" smtClean="0"/>
              <a:t>inizia</a:t>
            </a:r>
            <a:r>
              <a:rPr lang="en-US" dirty="0" smtClean="0"/>
              <a:t> e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diagramma</a:t>
            </a:r>
            <a:r>
              <a:rPr lang="en-US" dirty="0" smtClean="0"/>
              <a:t> </a:t>
            </a:r>
            <a:r>
              <a:rPr lang="en-US" dirty="0" err="1" smtClean="0"/>
              <a:t>termina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endParaRPr lang="en-US" dirty="0"/>
          </a:p>
        </p:txBody>
      </p:sp>
      <p:sp>
        <p:nvSpPr>
          <p:cNvPr id="12" name="Ovale 11"/>
          <p:cNvSpPr/>
          <p:nvPr/>
        </p:nvSpPr>
        <p:spPr>
          <a:xfrm>
            <a:off x="5881255" y="2140527"/>
            <a:ext cx="1776845" cy="8208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14" name="Connettore 2 13"/>
          <p:cNvCxnSpPr>
            <a:stCxn id="12" idx="4"/>
          </p:cNvCxnSpPr>
          <p:nvPr/>
        </p:nvCxnSpPr>
        <p:spPr>
          <a:xfrm>
            <a:off x="6769678" y="2961409"/>
            <a:ext cx="5195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e 14"/>
          <p:cNvSpPr/>
          <p:nvPr/>
        </p:nvSpPr>
        <p:spPr>
          <a:xfrm>
            <a:off x="5881255" y="4374717"/>
            <a:ext cx="1776845" cy="8208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cxnSp>
        <p:nvCxnSpPr>
          <p:cNvPr id="16" name="Connettore 2 15"/>
          <p:cNvCxnSpPr>
            <a:endCxn id="15" idx="0"/>
          </p:cNvCxnSpPr>
          <p:nvPr/>
        </p:nvCxnSpPr>
        <p:spPr>
          <a:xfrm>
            <a:off x="6769678" y="3927764"/>
            <a:ext cx="0" cy="446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94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en-US" dirty="0" err="1" smtClean="0"/>
              <a:t>Blocchi</a:t>
            </a:r>
            <a:r>
              <a:rPr lang="en-US" dirty="0" smtClean="0"/>
              <a:t> </a:t>
            </a:r>
            <a:r>
              <a:rPr lang="en-US" b="1" i="1" dirty="0" smtClean="0"/>
              <a:t>Input </a:t>
            </a:r>
            <a:r>
              <a:rPr lang="en-US" dirty="0" smtClean="0"/>
              <a:t>e </a:t>
            </a:r>
            <a:r>
              <a:rPr lang="en-US" b="1" i="1" dirty="0" smtClean="0"/>
              <a:t>Output </a:t>
            </a:r>
            <a:r>
              <a:rPr lang="en-US" dirty="0" err="1" smtClean="0"/>
              <a:t>vengono</a:t>
            </a:r>
            <a:r>
              <a:rPr lang="en-US" dirty="0" smtClean="0"/>
              <a:t> </a:t>
            </a:r>
            <a:r>
              <a:rPr lang="en-US" dirty="0" err="1"/>
              <a:t>utilizzati</a:t>
            </a:r>
            <a:r>
              <a:rPr lang="en-US" dirty="0"/>
              <a:t> per </a:t>
            </a:r>
            <a:r>
              <a:rPr lang="en-US" dirty="0" err="1"/>
              <a:t>indicare</a:t>
            </a:r>
            <a:r>
              <a:rPr lang="en-US" dirty="0"/>
              <a:t> </a:t>
            </a:r>
            <a:r>
              <a:rPr lang="en-US" dirty="0" smtClean="0"/>
              <a:t>la </a:t>
            </a:r>
            <a:r>
              <a:rPr lang="en-US" dirty="0" err="1" smtClean="0"/>
              <a:t>richiesta</a:t>
            </a:r>
            <a:r>
              <a:rPr lang="en-US" dirty="0" smtClean="0"/>
              <a:t> di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 smtClean="0"/>
              <a:t>all’utente</a:t>
            </a:r>
            <a:endParaRPr lang="en-US" dirty="0"/>
          </a:p>
          <a:p>
            <a:endParaRPr lang="en-US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endParaRPr lang="en-US" dirty="0"/>
          </a:p>
        </p:txBody>
      </p:sp>
      <p:sp>
        <p:nvSpPr>
          <p:cNvPr id="11" name="Dati 10"/>
          <p:cNvSpPr/>
          <p:nvPr/>
        </p:nvSpPr>
        <p:spPr>
          <a:xfrm>
            <a:off x="5792931" y="2005445"/>
            <a:ext cx="2504209" cy="71697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5" name="Dati 4"/>
          <p:cNvSpPr/>
          <p:nvPr/>
        </p:nvSpPr>
        <p:spPr>
          <a:xfrm>
            <a:off x="5430982" y="3933024"/>
            <a:ext cx="2504209" cy="71697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cxnSp>
        <p:nvCxnSpPr>
          <p:cNvPr id="3" name="Connettore 2 2"/>
          <p:cNvCxnSpPr>
            <a:endCxn id="11" idx="1"/>
          </p:cNvCxnSpPr>
          <p:nvPr/>
        </p:nvCxnSpPr>
        <p:spPr>
          <a:xfrm flipH="1">
            <a:off x="7045036" y="1558636"/>
            <a:ext cx="20782" cy="446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>
            <a:stCxn id="11" idx="4"/>
          </p:cNvCxnSpPr>
          <p:nvPr/>
        </p:nvCxnSpPr>
        <p:spPr>
          <a:xfrm>
            <a:off x="7045036" y="2722418"/>
            <a:ext cx="10391" cy="363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endCxn id="5" idx="1"/>
          </p:cNvCxnSpPr>
          <p:nvPr/>
        </p:nvCxnSpPr>
        <p:spPr>
          <a:xfrm>
            <a:off x="6683087" y="3439391"/>
            <a:ext cx="0" cy="493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5" idx="4"/>
          </p:cNvCxnSpPr>
          <p:nvPr/>
        </p:nvCxnSpPr>
        <p:spPr>
          <a:xfrm>
            <a:off x="6683087" y="4649997"/>
            <a:ext cx="19049" cy="420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63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en-US" dirty="0" err="1" smtClean="0"/>
              <a:t>Blocchi</a:t>
            </a:r>
            <a:r>
              <a:rPr lang="en-US" dirty="0" smtClean="0"/>
              <a:t> </a:t>
            </a:r>
            <a:r>
              <a:rPr lang="en-US" b="1" i="1" dirty="0" err="1" smtClean="0"/>
              <a:t>Azione</a:t>
            </a:r>
            <a:r>
              <a:rPr lang="en-US" b="1" i="1" dirty="0" smtClean="0"/>
              <a:t> </a:t>
            </a:r>
            <a:r>
              <a:rPr lang="en-US" dirty="0" err="1" smtClean="0"/>
              <a:t>vengono</a:t>
            </a:r>
            <a:r>
              <a:rPr lang="en-US" dirty="0" smtClean="0"/>
              <a:t> </a:t>
            </a:r>
            <a:r>
              <a:rPr lang="en-US" dirty="0" err="1" smtClean="0"/>
              <a:t>utilizzati</a:t>
            </a:r>
            <a:r>
              <a:rPr lang="en-US" dirty="0" smtClean="0"/>
              <a:t> </a:t>
            </a:r>
            <a:r>
              <a:rPr lang="en-US" dirty="0"/>
              <a:t>per </a:t>
            </a:r>
            <a:r>
              <a:rPr lang="en-US" dirty="0" err="1"/>
              <a:t>indicare</a:t>
            </a:r>
            <a:r>
              <a:rPr lang="en-US" dirty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operazione</a:t>
            </a:r>
            <a:r>
              <a:rPr lang="en-US" dirty="0" smtClean="0"/>
              <a:t> di </a:t>
            </a:r>
            <a:r>
              <a:rPr lang="en-US" dirty="0" err="1" smtClean="0"/>
              <a:t>elaborazione</a:t>
            </a:r>
            <a:r>
              <a:rPr lang="en-US" dirty="0" smtClean="0"/>
              <a:t> </a:t>
            </a:r>
            <a:r>
              <a:rPr lang="en-US" dirty="0" err="1" smtClean="0"/>
              <a:t>elementare</a:t>
            </a:r>
            <a:endParaRPr lang="en-US" dirty="0"/>
          </a:p>
          <a:p>
            <a:endParaRPr lang="en-US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endParaRPr lang="en-US" dirty="0"/>
          </a:p>
        </p:txBody>
      </p:sp>
      <p:cxnSp>
        <p:nvCxnSpPr>
          <p:cNvPr id="3" name="Connettore 2 2"/>
          <p:cNvCxnSpPr>
            <a:endCxn id="2" idx="0"/>
          </p:cNvCxnSpPr>
          <p:nvPr/>
        </p:nvCxnSpPr>
        <p:spPr>
          <a:xfrm>
            <a:off x="7003472" y="2488190"/>
            <a:ext cx="15587" cy="384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>
            <a:stCxn id="2" idx="2"/>
          </p:cNvCxnSpPr>
          <p:nvPr/>
        </p:nvCxnSpPr>
        <p:spPr>
          <a:xfrm flipH="1">
            <a:off x="7003472" y="3589626"/>
            <a:ext cx="15587" cy="384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5631872" y="2872653"/>
            <a:ext cx="2774373" cy="7169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Azione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48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en-US" dirty="0" err="1" smtClean="0"/>
              <a:t>Blocchi</a:t>
            </a:r>
            <a:r>
              <a:rPr lang="en-US" dirty="0" smtClean="0"/>
              <a:t> </a:t>
            </a:r>
            <a:r>
              <a:rPr lang="en-US" b="1" i="1" dirty="0" err="1" smtClean="0"/>
              <a:t>Condizione</a:t>
            </a:r>
            <a:r>
              <a:rPr lang="en-US" b="1" i="1" dirty="0" smtClean="0"/>
              <a:t> </a:t>
            </a:r>
            <a:r>
              <a:rPr lang="en-US" dirty="0" err="1" smtClean="0"/>
              <a:t>vengono</a:t>
            </a:r>
            <a:r>
              <a:rPr lang="en-US" dirty="0" smtClean="0"/>
              <a:t> </a:t>
            </a:r>
            <a:r>
              <a:rPr lang="en-US" dirty="0" err="1" smtClean="0"/>
              <a:t>utilizzati</a:t>
            </a:r>
            <a:r>
              <a:rPr lang="en-US" dirty="0" smtClean="0"/>
              <a:t> </a:t>
            </a:r>
            <a:r>
              <a:rPr lang="en-US" dirty="0"/>
              <a:t>per </a:t>
            </a:r>
            <a:r>
              <a:rPr lang="en-US" dirty="0" err="1"/>
              <a:t>indicare</a:t>
            </a:r>
            <a:r>
              <a:rPr lang="en-US" dirty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operazione</a:t>
            </a:r>
            <a:r>
              <a:rPr lang="en-US" dirty="0" smtClean="0"/>
              <a:t> di  </a:t>
            </a:r>
            <a:r>
              <a:rPr lang="en-US" dirty="0" err="1" smtClean="0"/>
              <a:t>scelta</a:t>
            </a:r>
            <a:endParaRPr lang="en-US" dirty="0" smtClean="0"/>
          </a:p>
          <a:p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ramo</a:t>
            </a:r>
            <a:r>
              <a:rPr lang="en-US" dirty="0" smtClean="0"/>
              <a:t> di </a:t>
            </a:r>
            <a:r>
              <a:rPr lang="en-US" dirty="0" err="1" smtClean="0"/>
              <a:t>uscita</a:t>
            </a:r>
            <a:r>
              <a:rPr lang="en-US" dirty="0" smtClean="0"/>
              <a:t> </a:t>
            </a:r>
            <a:r>
              <a:rPr lang="en-US" dirty="0" err="1" smtClean="0"/>
              <a:t>rappresenta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scelta</a:t>
            </a:r>
            <a:r>
              <a:rPr lang="en-US" dirty="0" smtClean="0"/>
              <a:t> </a:t>
            </a:r>
            <a:r>
              <a:rPr lang="en-US" dirty="0" err="1" smtClean="0"/>
              <a:t>differente</a:t>
            </a:r>
            <a:endParaRPr lang="en-US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endParaRPr lang="en-US" dirty="0"/>
          </a:p>
        </p:txBody>
      </p:sp>
      <p:cxnSp>
        <p:nvCxnSpPr>
          <p:cNvPr id="3" name="Connettore 2 2"/>
          <p:cNvCxnSpPr>
            <a:endCxn id="5" idx="0"/>
          </p:cNvCxnSpPr>
          <p:nvPr/>
        </p:nvCxnSpPr>
        <p:spPr>
          <a:xfrm>
            <a:off x="7128164" y="2400300"/>
            <a:ext cx="0" cy="472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>
            <a:stCxn id="5" idx="2"/>
          </p:cNvCxnSpPr>
          <p:nvPr/>
        </p:nvCxnSpPr>
        <p:spPr>
          <a:xfrm>
            <a:off x="7128164" y="4094018"/>
            <a:ext cx="0" cy="4883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mbo 4"/>
          <p:cNvSpPr/>
          <p:nvPr/>
        </p:nvSpPr>
        <p:spPr>
          <a:xfrm>
            <a:off x="5746172" y="2872653"/>
            <a:ext cx="2763983" cy="122136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Condizione</a:t>
            </a:r>
            <a:endParaRPr lang="en-US" dirty="0"/>
          </a:p>
        </p:txBody>
      </p:sp>
      <p:cxnSp>
        <p:nvCxnSpPr>
          <p:cNvPr id="20" name="Connettore 4 19"/>
          <p:cNvCxnSpPr>
            <a:stCxn id="5" idx="1"/>
          </p:cNvCxnSpPr>
          <p:nvPr/>
        </p:nvCxnSpPr>
        <p:spPr>
          <a:xfrm rot="10800000" flipV="1">
            <a:off x="5309754" y="3483335"/>
            <a:ext cx="436418" cy="121335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4 21"/>
          <p:cNvCxnSpPr>
            <a:stCxn id="5" idx="3"/>
          </p:cNvCxnSpPr>
          <p:nvPr/>
        </p:nvCxnSpPr>
        <p:spPr>
          <a:xfrm>
            <a:off x="8510155" y="3483336"/>
            <a:ext cx="380926" cy="143156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24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en-US" dirty="0" err="1" smtClean="0"/>
              <a:t>Blocchi</a:t>
            </a:r>
            <a:r>
              <a:rPr lang="en-US" dirty="0" smtClean="0"/>
              <a:t> </a:t>
            </a:r>
            <a:r>
              <a:rPr lang="en-US" b="1" i="1" dirty="0" err="1" smtClean="0"/>
              <a:t>connettore</a:t>
            </a:r>
            <a:r>
              <a:rPr lang="en-US" b="1" i="1" dirty="0" smtClean="0"/>
              <a:t> </a:t>
            </a:r>
            <a:r>
              <a:rPr lang="en-US" dirty="0" err="1" smtClean="0"/>
              <a:t>vengono</a:t>
            </a:r>
            <a:r>
              <a:rPr lang="en-US" dirty="0" smtClean="0"/>
              <a:t> </a:t>
            </a:r>
            <a:r>
              <a:rPr lang="en-US" dirty="0" err="1" smtClean="0"/>
              <a:t>utilizzati</a:t>
            </a:r>
            <a:r>
              <a:rPr lang="en-US" dirty="0" smtClean="0"/>
              <a:t> </a:t>
            </a:r>
            <a:r>
              <a:rPr lang="en-US" dirty="0"/>
              <a:t>per </a:t>
            </a:r>
            <a:r>
              <a:rPr lang="en-US" dirty="0" err="1" smtClean="0"/>
              <a:t>indicare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due o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blocchi</a:t>
            </a:r>
            <a:r>
              <a:rPr lang="en-US" dirty="0" smtClean="0"/>
              <a:t> </a:t>
            </a:r>
            <a:r>
              <a:rPr lang="en-US" dirty="0" err="1" smtClean="0"/>
              <a:t>differenti</a:t>
            </a:r>
            <a:r>
              <a:rPr lang="en-US" dirty="0" smtClean="0"/>
              <a:t> </a:t>
            </a:r>
            <a:r>
              <a:rPr lang="en-US" dirty="0" err="1" smtClean="0"/>
              <a:t>portano</a:t>
            </a:r>
            <a:r>
              <a:rPr lang="en-US" dirty="0" smtClean="0"/>
              <a:t> </a:t>
            </a:r>
            <a:r>
              <a:rPr lang="en-US" dirty="0" err="1" smtClean="0"/>
              <a:t>allo</a:t>
            </a:r>
            <a:r>
              <a:rPr lang="en-US" dirty="0" smtClean="0"/>
              <a:t> </a:t>
            </a:r>
            <a:r>
              <a:rPr lang="en-US" dirty="0" err="1" smtClean="0"/>
              <a:t>stesso</a:t>
            </a:r>
            <a:r>
              <a:rPr lang="en-US" dirty="0" smtClean="0"/>
              <a:t> </a:t>
            </a:r>
            <a:r>
              <a:rPr lang="en-US" dirty="0" err="1" smtClean="0"/>
              <a:t>blocco</a:t>
            </a:r>
            <a:endParaRPr lang="en-US" dirty="0" smtClean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endParaRPr lang="en-US" dirty="0"/>
          </a:p>
        </p:txBody>
      </p:sp>
      <p:cxnSp>
        <p:nvCxnSpPr>
          <p:cNvPr id="3" name="Connettore 2 2"/>
          <p:cNvCxnSpPr>
            <a:endCxn id="2" idx="0"/>
          </p:cNvCxnSpPr>
          <p:nvPr/>
        </p:nvCxnSpPr>
        <p:spPr>
          <a:xfrm>
            <a:off x="7128164" y="2400300"/>
            <a:ext cx="5196" cy="862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>
            <a:stCxn id="2" idx="4"/>
          </p:cNvCxnSpPr>
          <p:nvPr/>
        </p:nvCxnSpPr>
        <p:spPr>
          <a:xfrm flipH="1">
            <a:off x="7128164" y="3626427"/>
            <a:ext cx="5196" cy="955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4 19"/>
          <p:cNvCxnSpPr>
            <a:endCxn id="2" idx="2"/>
          </p:cNvCxnSpPr>
          <p:nvPr/>
        </p:nvCxnSpPr>
        <p:spPr>
          <a:xfrm rot="16200000" flipH="1">
            <a:off x="6102062" y="2636693"/>
            <a:ext cx="1044286" cy="5715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4 21"/>
          <p:cNvCxnSpPr>
            <a:endCxn id="2" idx="6"/>
          </p:cNvCxnSpPr>
          <p:nvPr/>
        </p:nvCxnSpPr>
        <p:spPr>
          <a:xfrm rot="5400000">
            <a:off x="7120371" y="2636692"/>
            <a:ext cx="1044287" cy="5715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e 1"/>
          <p:cNvSpPr/>
          <p:nvPr/>
        </p:nvSpPr>
        <p:spPr>
          <a:xfrm>
            <a:off x="6909955" y="3262745"/>
            <a:ext cx="446809" cy="363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2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i="1" dirty="0" err="1" smtClean="0"/>
              <a:t>Passo</a:t>
            </a:r>
            <a:r>
              <a:rPr lang="en-US" sz="2000" b="1" i="1" dirty="0" smtClean="0"/>
              <a:t> 1: </a:t>
            </a:r>
            <a:r>
              <a:rPr lang="en-US" sz="2000" dirty="0" err="1" smtClean="0"/>
              <a:t>Leggi</a:t>
            </a:r>
            <a:r>
              <a:rPr lang="en-US" sz="2000" dirty="0" smtClean="0"/>
              <a:t> A</a:t>
            </a:r>
          </a:p>
          <a:p>
            <a:pPr marL="0" indent="0">
              <a:buNone/>
            </a:pPr>
            <a:r>
              <a:rPr lang="en-US" sz="2000" b="1" i="1" dirty="0" err="1"/>
              <a:t>Passo</a:t>
            </a:r>
            <a:r>
              <a:rPr lang="en-US" sz="2000" b="1" i="1" dirty="0"/>
              <a:t> </a:t>
            </a:r>
            <a:r>
              <a:rPr lang="en-US" sz="2000" b="1" i="1" dirty="0" smtClean="0"/>
              <a:t>2: </a:t>
            </a:r>
            <a:r>
              <a:rPr lang="en-US" sz="2000" dirty="0" err="1" smtClean="0"/>
              <a:t>Leggi</a:t>
            </a:r>
            <a:r>
              <a:rPr lang="en-US" sz="2000" dirty="0" smtClean="0"/>
              <a:t> B</a:t>
            </a:r>
          </a:p>
          <a:p>
            <a:pPr marL="0" indent="0">
              <a:buNone/>
            </a:pPr>
            <a:r>
              <a:rPr lang="en-US" sz="2000" b="1" i="1" dirty="0" err="1" smtClean="0"/>
              <a:t>Passo</a:t>
            </a:r>
            <a:r>
              <a:rPr lang="en-US" sz="2000" b="1" i="1" dirty="0" smtClean="0"/>
              <a:t> 3: </a:t>
            </a:r>
            <a:r>
              <a:rPr lang="en-US" sz="2000" dirty="0" err="1" smtClean="0"/>
              <a:t>Somma</a:t>
            </a:r>
            <a:r>
              <a:rPr lang="en-US" sz="2000" dirty="0" smtClean="0"/>
              <a:t> A e B </a:t>
            </a:r>
          </a:p>
          <a:p>
            <a:pPr marL="0" indent="0">
              <a:buNone/>
            </a:pPr>
            <a:r>
              <a:rPr lang="en-US" sz="2000" b="1" i="1" dirty="0" err="1"/>
              <a:t>Passo</a:t>
            </a:r>
            <a:r>
              <a:rPr lang="en-US" sz="2000" b="1" i="1" dirty="0"/>
              <a:t> </a:t>
            </a:r>
            <a:r>
              <a:rPr lang="en-US" sz="2000" b="1" i="1" dirty="0" smtClean="0"/>
              <a:t>4: </a:t>
            </a:r>
            <a:r>
              <a:rPr lang="en-US" sz="2000" dirty="0" smtClean="0"/>
              <a:t>Stampa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risultato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Diagramma</a:t>
            </a:r>
            <a:r>
              <a:rPr lang="en-US" dirty="0"/>
              <a:t> di </a:t>
            </a:r>
            <a:r>
              <a:rPr lang="en-US" dirty="0" err="1"/>
              <a:t>Flusso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Somma</a:t>
            </a:r>
            <a:r>
              <a:rPr lang="en-US" dirty="0"/>
              <a:t> di due numeri</a:t>
            </a:r>
          </a:p>
        </p:txBody>
      </p:sp>
      <p:sp>
        <p:nvSpPr>
          <p:cNvPr id="53" name="Ovale 52"/>
          <p:cNvSpPr/>
          <p:nvPr/>
        </p:nvSpPr>
        <p:spPr>
          <a:xfrm>
            <a:off x="6457084" y="1290186"/>
            <a:ext cx="1456129" cy="6067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54" name="Connettore 2 53"/>
          <p:cNvCxnSpPr>
            <a:stCxn id="53" idx="4"/>
            <a:endCxn id="57" idx="1"/>
          </p:cNvCxnSpPr>
          <p:nvPr/>
        </p:nvCxnSpPr>
        <p:spPr>
          <a:xfrm>
            <a:off x="7185149" y="1896924"/>
            <a:ext cx="3019" cy="114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e 54"/>
          <p:cNvSpPr/>
          <p:nvPr/>
        </p:nvSpPr>
        <p:spPr>
          <a:xfrm>
            <a:off x="6457084" y="5269728"/>
            <a:ext cx="1456129" cy="6067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57" name="Dati 56"/>
          <p:cNvSpPr/>
          <p:nvPr/>
        </p:nvSpPr>
        <p:spPr>
          <a:xfrm>
            <a:off x="6162065" y="2011772"/>
            <a:ext cx="2052205" cy="5299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A</a:t>
            </a:r>
            <a:endParaRPr lang="en-US" dirty="0"/>
          </a:p>
        </p:txBody>
      </p:sp>
      <p:sp>
        <p:nvSpPr>
          <p:cNvPr id="58" name="Dati 57"/>
          <p:cNvSpPr/>
          <p:nvPr/>
        </p:nvSpPr>
        <p:spPr>
          <a:xfrm>
            <a:off x="6159045" y="4454408"/>
            <a:ext cx="2052205" cy="5299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Stampa R</a:t>
            </a:r>
            <a:endParaRPr lang="en-US" dirty="0"/>
          </a:p>
        </p:txBody>
      </p:sp>
      <p:cxnSp>
        <p:nvCxnSpPr>
          <p:cNvPr id="60" name="Connettore 2 59"/>
          <p:cNvCxnSpPr>
            <a:stCxn id="57" idx="4"/>
            <a:endCxn id="63" idx="1"/>
          </p:cNvCxnSpPr>
          <p:nvPr/>
        </p:nvCxnSpPr>
        <p:spPr>
          <a:xfrm>
            <a:off x="7188168" y="2541708"/>
            <a:ext cx="1732" cy="240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58" idx="4"/>
            <a:endCxn id="55" idx="0"/>
          </p:cNvCxnSpPr>
          <p:nvPr/>
        </p:nvCxnSpPr>
        <p:spPr>
          <a:xfrm>
            <a:off x="7185148" y="4984344"/>
            <a:ext cx="1" cy="285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Dati 62"/>
          <p:cNvSpPr/>
          <p:nvPr/>
        </p:nvSpPr>
        <p:spPr>
          <a:xfrm>
            <a:off x="6163797" y="2781896"/>
            <a:ext cx="2052205" cy="5299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B</a:t>
            </a:r>
            <a:endParaRPr lang="en-US" dirty="0"/>
          </a:p>
        </p:txBody>
      </p:sp>
      <p:cxnSp>
        <p:nvCxnSpPr>
          <p:cNvPr id="64" name="Connettore 2 63"/>
          <p:cNvCxnSpPr>
            <a:stCxn id="63" idx="4"/>
            <a:endCxn id="66" idx="0"/>
          </p:cNvCxnSpPr>
          <p:nvPr/>
        </p:nvCxnSpPr>
        <p:spPr>
          <a:xfrm flipH="1">
            <a:off x="7185149" y="3311832"/>
            <a:ext cx="4751" cy="397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>
            <a:stCxn id="66" idx="2"/>
            <a:endCxn id="58" idx="1"/>
          </p:cNvCxnSpPr>
          <p:nvPr/>
        </p:nvCxnSpPr>
        <p:spPr>
          <a:xfrm flipH="1">
            <a:off x="7185148" y="4189353"/>
            <a:ext cx="1" cy="2650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ttangolo 65"/>
          <p:cNvSpPr/>
          <p:nvPr/>
        </p:nvSpPr>
        <p:spPr>
          <a:xfrm>
            <a:off x="6231947" y="3709591"/>
            <a:ext cx="1906403" cy="479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R=A+B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45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163638" indent="-1163638">
              <a:buNone/>
            </a:pPr>
            <a:r>
              <a:rPr lang="en-US" sz="2000" b="1" i="1" dirty="0" err="1" smtClean="0"/>
              <a:t>Passo</a:t>
            </a:r>
            <a:r>
              <a:rPr lang="en-US" sz="2000" b="1" i="1" dirty="0" smtClean="0"/>
              <a:t> 1: </a:t>
            </a:r>
            <a:r>
              <a:rPr lang="en-US" sz="2000" dirty="0" err="1" smtClean="0"/>
              <a:t>Leggi</a:t>
            </a:r>
            <a:r>
              <a:rPr lang="en-US" sz="2000" dirty="0" smtClean="0"/>
              <a:t> A</a:t>
            </a:r>
          </a:p>
          <a:p>
            <a:pPr marL="1163638" indent="-1163638">
              <a:buNone/>
            </a:pPr>
            <a:r>
              <a:rPr lang="en-US" sz="2000" b="1" i="1" dirty="0" err="1"/>
              <a:t>Passo</a:t>
            </a:r>
            <a:r>
              <a:rPr lang="en-US" sz="2000" b="1" i="1" dirty="0"/>
              <a:t> </a:t>
            </a:r>
            <a:r>
              <a:rPr lang="en-US" sz="2000" b="1" i="1" dirty="0" smtClean="0"/>
              <a:t>2: </a:t>
            </a:r>
            <a:r>
              <a:rPr lang="en-US" sz="2000" dirty="0" err="1" smtClean="0"/>
              <a:t>Leggi</a:t>
            </a:r>
            <a:r>
              <a:rPr lang="en-US" sz="2000" dirty="0" smtClean="0"/>
              <a:t> B</a:t>
            </a:r>
          </a:p>
          <a:p>
            <a:pPr marL="1163638" indent="-1163638">
              <a:buNone/>
            </a:pPr>
            <a:r>
              <a:rPr lang="en-US" sz="2000" b="1" i="1" dirty="0" err="1" smtClean="0"/>
              <a:t>Passo</a:t>
            </a:r>
            <a:r>
              <a:rPr lang="en-US" sz="2000" b="1" i="1" dirty="0" smtClean="0"/>
              <a:t> 3: </a:t>
            </a:r>
            <a:r>
              <a:rPr lang="en-US" sz="2000" dirty="0" err="1" smtClean="0"/>
              <a:t>confronta</a:t>
            </a:r>
            <a:r>
              <a:rPr lang="en-US" sz="2000" dirty="0" smtClean="0"/>
              <a:t> A e B </a:t>
            </a:r>
          </a:p>
          <a:p>
            <a:pPr marL="1163638" indent="-1163638" algn="l">
              <a:buNone/>
            </a:pPr>
            <a:r>
              <a:rPr lang="en-US" sz="2000" b="1" i="1" dirty="0" err="1" smtClean="0"/>
              <a:t>Passo</a:t>
            </a:r>
            <a:r>
              <a:rPr lang="en-US" sz="2000" b="1" i="1" dirty="0" smtClean="0"/>
              <a:t> 4: </a:t>
            </a:r>
            <a:r>
              <a:rPr lang="it-IT" sz="2000" dirty="0"/>
              <a:t>Se A&gt;B stampa A, altrimenti stampa B</a:t>
            </a:r>
            <a:endParaRPr lang="en-US" sz="2000" dirty="0" smtClean="0"/>
          </a:p>
          <a:p>
            <a:pPr marL="1163638" indent="-1163638">
              <a:buNone/>
              <a:tabLst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3678238" algn="l"/>
                <a:tab pos="3854450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Diagramma</a:t>
            </a:r>
            <a:r>
              <a:rPr lang="en-US" dirty="0"/>
              <a:t> di </a:t>
            </a:r>
            <a:r>
              <a:rPr lang="en-US" dirty="0" err="1"/>
              <a:t>Flusso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smtClean="0"/>
              <a:t>Stampa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maggiore</a:t>
            </a:r>
            <a:r>
              <a:rPr lang="en-US" dirty="0" smtClean="0"/>
              <a:t> di </a:t>
            </a:r>
            <a:r>
              <a:rPr lang="en-US" dirty="0"/>
              <a:t>due numeri</a:t>
            </a:r>
          </a:p>
        </p:txBody>
      </p:sp>
      <p:sp>
        <p:nvSpPr>
          <p:cNvPr id="53" name="Ovale 52"/>
          <p:cNvSpPr/>
          <p:nvPr/>
        </p:nvSpPr>
        <p:spPr>
          <a:xfrm>
            <a:off x="5490728" y="1290186"/>
            <a:ext cx="1456129" cy="6067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54" name="Connettore 2 53"/>
          <p:cNvCxnSpPr>
            <a:stCxn id="53" idx="4"/>
            <a:endCxn id="57" idx="1"/>
          </p:cNvCxnSpPr>
          <p:nvPr/>
        </p:nvCxnSpPr>
        <p:spPr>
          <a:xfrm>
            <a:off x="6218793" y="1896924"/>
            <a:ext cx="3019" cy="114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e 54"/>
          <p:cNvSpPr/>
          <p:nvPr/>
        </p:nvSpPr>
        <p:spPr>
          <a:xfrm>
            <a:off x="5490728" y="5269728"/>
            <a:ext cx="1456129" cy="6067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57" name="Dati 56"/>
          <p:cNvSpPr/>
          <p:nvPr/>
        </p:nvSpPr>
        <p:spPr>
          <a:xfrm>
            <a:off x="5195709" y="2011772"/>
            <a:ext cx="2052205" cy="5299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A</a:t>
            </a:r>
            <a:endParaRPr lang="en-US" dirty="0"/>
          </a:p>
        </p:txBody>
      </p:sp>
      <p:sp>
        <p:nvSpPr>
          <p:cNvPr id="58" name="Dati 57"/>
          <p:cNvSpPr/>
          <p:nvPr/>
        </p:nvSpPr>
        <p:spPr>
          <a:xfrm>
            <a:off x="3765366" y="4359712"/>
            <a:ext cx="2052205" cy="5299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Stampa A</a:t>
            </a:r>
            <a:endParaRPr lang="en-US" dirty="0"/>
          </a:p>
        </p:txBody>
      </p:sp>
      <p:cxnSp>
        <p:nvCxnSpPr>
          <p:cNvPr id="60" name="Connettore 2 59"/>
          <p:cNvCxnSpPr>
            <a:stCxn id="57" idx="4"/>
            <a:endCxn id="63" idx="1"/>
          </p:cNvCxnSpPr>
          <p:nvPr/>
        </p:nvCxnSpPr>
        <p:spPr>
          <a:xfrm>
            <a:off x="6221812" y="2541708"/>
            <a:ext cx="1732" cy="240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21" idx="4"/>
            <a:endCxn id="55" idx="0"/>
          </p:cNvCxnSpPr>
          <p:nvPr/>
        </p:nvCxnSpPr>
        <p:spPr>
          <a:xfrm flipH="1">
            <a:off x="6218793" y="5129836"/>
            <a:ext cx="166" cy="139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Dati 62"/>
          <p:cNvSpPr/>
          <p:nvPr/>
        </p:nvSpPr>
        <p:spPr>
          <a:xfrm>
            <a:off x="5197441" y="2781896"/>
            <a:ext cx="2052205" cy="5299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B</a:t>
            </a:r>
            <a:endParaRPr lang="en-US" dirty="0"/>
          </a:p>
        </p:txBody>
      </p:sp>
      <p:cxnSp>
        <p:nvCxnSpPr>
          <p:cNvPr id="64" name="Connettore 2 63"/>
          <p:cNvCxnSpPr>
            <a:stCxn id="63" idx="4"/>
            <a:endCxn id="16" idx="0"/>
          </p:cNvCxnSpPr>
          <p:nvPr/>
        </p:nvCxnSpPr>
        <p:spPr>
          <a:xfrm flipH="1">
            <a:off x="6218792" y="3311832"/>
            <a:ext cx="4752" cy="251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mbo 15"/>
          <p:cNvSpPr/>
          <p:nvPr/>
        </p:nvSpPr>
        <p:spPr>
          <a:xfrm>
            <a:off x="5296653" y="3563466"/>
            <a:ext cx="1844277" cy="60120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A&gt;B</a:t>
            </a:r>
            <a:endParaRPr lang="en-US" dirty="0"/>
          </a:p>
        </p:txBody>
      </p:sp>
      <p:cxnSp>
        <p:nvCxnSpPr>
          <p:cNvPr id="17" name="Connettore 4 16"/>
          <p:cNvCxnSpPr>
            <a:stCxn id="16" idx="1"/>
            <a:endCxn id="58" idx="1"/>
          </p:cNvCxnSpPr>
          <p:nvPr/>
        </p:nvCxnSpPr>
        <p:spPr>
          <a:xfrm rot="10800000" flipV="1">
            <a:off x="4791469" y="3864066"/>
            <a:ext cx="505184" cy="49564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4 17"/>
          <p:cNvCxnSpPr>
            <a:stCxn id="16" idx="3"/>
            <a:endCxn id="30" idx="0"/>
          </p:cNvCxnSpPr>
          <p:nvPr/>
        </p:nvCxnSpPr>
        <p:spPr>
          <a:xfrm>
            <a:off x="7140930" y="3864067"/>
            <a:ext cx="851446" cy="46952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4668136" y="3593531"/>
            <a:ext cx="61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Vero</a:t>
            </a:r>
            <a:endParaRPr lang="en-US" dirty="0"/>
          </a:p>
        </p:txBody>
      </p:sp>
      <p:sp>
        <p:nvSpPr>
          <p:cNvPr id="30" name="Dati 29"/>
          <p:cNvSpPr/>
          <p:nvPr/>
        </p:nvSpPr>
        <p:spPr>
          <a:xfrm>
            <a:off x="6761053" y="4333590"/>
            <a:ext cx="2052205" cy="5299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Stampa B</a:t>
            </a:r>
            <a:endParaRPr lang="en-US" dirty="0"/>
          </a:p>
        </p:txBody>
      </p:sp>
      <p:sp>
        <p:nvSpPr>
          <p:cNvPr id="21" name="Ovale 20"/>
          <p:cNvSpPr/>
          <p:nvPr/>
        </p:nvSpPr>
        <p:spPr>
          <a:xfrm>
            <a:off x="6078682" y="4911945"/>
            <a:ext cx="280554" cy="217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Connettore 4 23"/>
          <p:cNvCxnSpPr>
            <a:stCxn id="58" idx="5"/>
            <a:endCxn id="21" idx="1"/>
          </p:cNvCxnSpPr>
          <p:nvPr/>
        </p:nvCxnSpPr>
        <p:spPr>
          <a:xfrm>
            <a:off x="5612351" y="4624680"/>
            <a:ext cx="507417" cy="31917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4 25"/>
          <p:cNvCxnSpPr>
            <a:stCxn id="30" idx="2"/>
            <a:endCxn id="21" idx="7"/>
          </p:cNvCxnSpPr>
          <p:nvPr/>
        </p:nvCxnSpPr>
        <p:spPr>
          <a:xfrm rot="10800000" flipV="1">
            <a:off x="6318150" y="4598558"/>
            <a:ext cx="648124" cy="3452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7469586" y="3563466"/>
            <a:ext cx="659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7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blocco</a:t>
            </a:r>
            <a:r>
              <a:rPr lang="en-US" dirty="0" smtClean="0"/>
              <a:t> </a:t>
            </a:r>
            <a:r>
              <a:rPr lang="en-US" b="1" i="1" dirty="0" err="1" smtClean="0"/>
              <a:t>sequenza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utilizzato</a:t>
            </a:r>
            <a:r>
              <a:rPr lang="en-US" dirty="0" smtClean="0"/>
              <a:t> per </a:t>
            </a:r>
            <a:r>
              <a:rPr lang="en-US" dirty="0" err="1" smtClean="0"/>
              <a:t>indicare</a:t>
            </a:r>
            <a:r>
              <a:rPr lang="en-US" dirty="0" smtClean="0"/>
              <a:t> </a:t>
            </a:r>
            <a:r>
              <a:rPr lang="en-US" dirty="0" err="1" smtClean="0"/>
              <a:t>l’esecuzione</a:t>
            </a:r>
            <a:r>
              <a:rPr lang="en-US" dirty="0" smtClean="0"/>
              <a:t> </a:t>
            </a:r>
            <a:r>
              <a:rPr lang="en-US" dirty="0" err="1" smtClean="0"/>
              <a:t>consecutiva</a:t>
            </a:r>
            <a:r>
              <a:rPr lang="en-US" dirty="0" smtClean="0"/>
              <a:t> di </a:t>
            </a:r>
            <a:r>
              <a:rPr lang="en-US" dirty="0" err="1" smtClean="0"/>
              <a:t>blocchi</a:t>
            </a:r>
            <a:r>
              <a:rPr lang="en-US" dirty="0" smtClean="0"/>
              <a:t>.</a:t>
            </a: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Strutture</a:t>
            </a:r>
            <a:r>
              <a:rPr lang="en-US" dirty="0" smtClean="0"/>
              <a:t> </a:t>
            </a:r>
            <a:r>
              <a:rPr lang="en-US" dirty="0" err="1" smtClean="0"/>
              <a:t>Avanzate</a:t>
            </a:r>
            <a:endParaRPr lang="en-US" dirty="0"/>
          </a:p>
        </p:txBody>
      </p:sp>
      <p:cxnSp>
        <p:nvCxnSpPr>
          <p:cNvPr id="5" name="Connettore 2 4"/>
          <p:cNvCxnSpPr>
            <a:endCxn id="7" idx="0"/>
          </p:cNvCxnSpPr>
          <p:nvPr/>
        </p:nvCxnSpPr>
        <p:spPr>
          <a:xfrm>
            <a:off x="6754089" y="1604963"/>
            <a:ext cx="2" cy="384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>
            <a:stCxn id="7" idx="2"/>
            <a:endCxn id="10" idx="0"/>
          </p:cNvCxnSpPr>
          <p:nvPr/>
        </p:nvCxnSpPr>
        <p:spPr>
          <a:xfrm>
            <a:off x="6754091" y="2452255"/>
            <a:ext cx="0" cy="153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/>
          <p:cNvSpPr/>
          <p:nvPr/>
        </p:nvSpPr>
        <p:spPr>
          <a:xfrm>
            <a:off x="5507181" y="1989426"/>
            <a:ext cx="2493819" cy="462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Azione</a:t>
            </a:r>
            <a:r>
              <a:rPr lang="en-US" dirty="0" smtClean="0"/>
              <a:t> 1 </a:t>
            </a:r>
            <a:endParaRPr lang="en-US" dirty="0"/>
          </a:p>
        </p:txBody>
      </p:sp>
      <p:cxnSp>
        <p:nvCxnSpPr>
          <p:cNvPr id="9" name="Connettore 2 8"/>
          <p:cNvCxnSpPr>
            <a:stCxn id="10" idx="2"/>
            <a:endCxn id="16" idx="0"/>
          </p:cNvCxnSpPr>
          <p:nvPr/>
        </p:nvCxnSpPr>
        <p:spPr>
          <a:xfrm flipH="1">
            <a:off x="6754090" y="3068132"/>
            <a:ext cx="1" cy="131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5507181" y="2605303"/>
            <a:ext cx="2493819" cy="462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Azione</a:t>
            </a:r>
            <a:r>
              <a:rPr lang="en-US" dirty="0" smtClean="0"/>
              <a:t> … </a:t>
            </a:r>
            <a:endParaRPr lang="en-US" dirty="0"/>
          </a:p>
        </p:txBody>
      </p:sp>
      <p:sp>
        <p:nvSpPr>
          <p:cNvPr id="16" name="Rettangolo 15"/>
          <p:cNvSpPr/>
          <p:nvPr/>
        </p:nvSpPr>
        <p:spPr>
          <a:xfrm>
            <a:off x="5507180" y="3200033"/>
            <a:ext cx="2493819" cy="462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Azione</a:t>
            </a:r>
            <a:r>
              <a:rPr lang="en-US" dirty="0" smtClean="0"/>
              <a:t> n</a:t>
            </a:r>
            <a:endParaRPr lang="en-US" dirty="0"/>
          </a:p>
        </p:txBody>
      </p:sp>
      <p:cxnSp>
        <p:nvCxnSpPr>
          <p:cNvPr id="21" name="Connettore 2 20"/>
          <p:cNvCxnSpPr>
            <a:stCxn id="16" idx="2"/>
          </p:cNvCxnSpPr>
          <p:nvPr/>
        </p:nvCxnSpPr>
        <p:spPr>
          <a:xfrm flipH="1">
            <a:off x="6754089" y="3662862"/>
            <a:ext cx="1" cy="153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uppo 24"/>
          <p:cNvGrpSpPr/>
          <p:nvPr/>
        </p:nvGrpSpPr>
        <p:grpSpPr>
          <a:xfrm>
            <a:off x="5560019" y="4680806"/>
            <a:ext cx="2493819" cy="455121"/>
            <a:chOff x="5507180" y="4506607"/>
            <a:chExt cx="2493819" cy="455121"/>
          </a:xfrm>
        </p:grpSpPr>
        <p:sp>
          <p:nvSpPr>
            <p:cNvPr id="14" name="Rettangolo 13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22" name="Esplosione 2 21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sp>
        <p:nvSpPr>
          <p:cNvPr id="24" name="Freccia in giù 23"/>
          <p:cNvSpPr/>
          <p:nvPr/>
        </p:nvSpPr>
        <p:spPr>
          <a:xfrm>
            <a:off x="6608618" y="3990109"/>
            <a:ext cx="665018" cy="5164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8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8188036" cy="1145483"/>
          </a:xfrm>
        </p:spPr>
        <p:txBody>
          <a:bodyPr/>
          <a:lstStyle/>
          <a:p>
            <a:r>
              <a:rPr lang="en-US" dirty="0" smtClean="0"/>
              <a:t>I </a:t>
            </a:r>
            <a:r>
              <a:rPr lang="en-US" dirty="0" err="1" smtClean="0"/>
              <a:t>blocchi</a:t>
            </a:r>
            <a:r>
              <a:rPr lang="en-US" dirty="0" smtClean="0"/>
              <a:t> </a:t>
            </a:r>
            <a:r>
              <a:rPr lang="en-US" b="1" i="1" dirty="0" smtClean="0"/>
              <a:t>If-Then</a:t>
            </a:r>
            <a:r>
              <a:rPr lang="en-US" dirty="0" smtClean="0"/>
              <a:t> e </a:t>
            </a:r>
            <a:r>
              <a:rPr lang="en-US" b="1" i="1" dirty="0" smtClean="0"/>
              <a:t>IF-Then-Else </a:t>
            </a:r>
            <a:r>
              <a:rPr lang="en-US" dirty="0" err="1" smtClean="0"/>
              <a:t>vengono</a:t>
            </a:r>
            <a:r>
              <a:rPr lang="en-US" dirty="0" smtClean="0"/>
              <a:t> </a:t>
            </a:r>
            <a:r>
              <a:rPr lang="en-US" dirty="0" err="1" smtClean="0"/>
              <a:t>utilizzati</a:t>
            </a:r>
            <a:r>
              <a:rPr lang="en-US" dirty="0" smtClean="0"/>
              <a:t> per I </a:t>
            </a:r>
            <a:r>
              <a:rPr lang="en-US" dirty="0" err="1" smtClean="0"/>
              <a:t>costrutti</a:t>
            </a:r>
            <a:r>
              <a:rPr lang="en-US" dirty="0" smtClean="0"/>
              <a:t> di </a:t>
            </a:r>
            <a:r>
              <a:rPr lang="en-US" dirty="0" err="1" smtClean="0"/>
              <a:t>selezione</a:t>
            </a:r>
            <a:endParaRPr lang="en-US" dirty="0" smtClean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Strutture</a:t>
            </a:r>
            <a:r>
              <a:rPr lang="en-US" dirty="0" smtClean="0"/>
              <a:t> </a:t>
            </a:r>
            <a:r>
              <a:rPr lang="en-US" dirty="0" err="1" smtClean="0"/>
              <a:t>Avanzate</a:t>
            </a:r>
            <a:endParaRPr lang="en-US" dirty="0"/>
          </a:p>
        </p:txBody>
      </p:sp>
      <p:cxnSp>
        <p:nvCxnSpPr>
          <p:cNvPr id="15" name="Connettore 2 14"/>
          <p:cNvCxnSpPr>
            <a:endCxn id="18" idx="0"/>
          </p:cNvCxnSpPr>
          <p:nvPr/>
        </p:nvCxnSpPr>
        <p:spPr>
          <a:xfrm>
            <a:off x="2534245" y="3302121"/>
            <a:ext cx="0" cy="217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mbo 17"/>
          <p:cNvSpPr/>
          <p:nvPr/>
        </p:nvSpPr>
        <p:spPr>
          <a:xfrm>
            <a:off x="1302922" y="3520012"/>
            <a:ext cx="2462646" cy="66162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Condizione</a:t>
            </a:r>
            <a:endParaRPr lang="en-US" dirty="0"/>
          </a:p>
        </p:txBody>
      </p:sp>
      <p:cxnSp>
        <p:nvCxnSpPr>
          <p:cNvPr id="19" name="Connettore 4 18"/>
          <p:cNvCxnSpPr>
            <a:stCxn id="18" idx="1"/>
            <a:endCxn id="26" idx="0"/>
          </p:cNvCxnSpPr>
          <p:nvPr/>
        </p:nvCxnSpPr>
        <p:spPr>
          <a:xfrm rot="10800000" flipV="1">
            <a:off x="1137804" y="3850824"/>
            <a:ext cx="165119" cy="5233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4 19"/>
          <p:cNvCxnSpPr>
            <a:stCxn id="18" idx="3"/>
            <a:endCxn id="29" idx="0"/>
          </p:cNvCxnSpPr>
          <p:nvPr/>
        </p:nvCxnSpPr>
        <p:spPr>
          <a:xfrm>
            <a:off x="3765568" y="3850825"/>
            <a:ext cx="103440" cy="5233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o 22"/>
          <p:cNvGrpSpPr/>
          <p:nvPr/>
        </p:nvGrpSpPr>
        <p:grpSpPr>
          <a:xfrm>
            <a:off x="145470" y="4374154"/>
            <a:ext cx="1984666" cy="455121"/>
            <a:chOff x="5507180" y="4506607"/>
            <a:chExt cx="2493819" cy="455121"/>
          </a:xfrm>
        </p:grpSpPr>
        <p:sp>
          <p:nvSpPr>
            <p:cNvPr id="26" name="Rettangolo 25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27" name="Esplosione 2 26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grpSp>
        <p:nvGrpSpPr>
          <p:cNvPr id="28" name="Gruppo 27"/>
          <p:cNvGrpSpPr/>
          <p:nvPr/>
        </p:nvGrpSpPr>
        <p:grpSpPr>
          <a:xfrm>
            <a:off x="2949882" y="4374154"/>
            <a:ext cx="1838251" cy="455121"/>
            <a:chOff x="5507180" y="4506607"/>
            <a:chExt cx="2493819" cy="455121"/>
          </a:xfrm>
        </p:grpSpPr>
        <p:sp>
          <p:nvSpPr>
            <p:cNvPr id="29" name="Rettangolo 28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30" name="Esplosione 2 29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sp>
        <p:nvSpPr>
          <p:cNvPr id="38" name="Ovale 37"/>
          <p:cNvSpPr/>
          <p:nvPr/>
        </p:nvSpPr>
        <p:spPr>
          <a:xfrm>
            <a:off x="2495279" y="5349040"/>
            <a:ext cx="280554" cy="217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Connettore 4 38"/>
          <p:cNvCxnSpPr>
            <a:stCxn id="26" idx="2"/>
            <a:endCxn id="38" idx="1"/>
          </p:cNvCxnSpPr>
          <p:nvPr/>
        </p:nvCxnSpPr>
        <p:spPr>
          <a:xfrm rot="16200000" flipH="1">
            <a:off x="1561247" y="4405831"/>
            <a:ext cx="551674" cy="139856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4 39"/>
          <p:cNvCxnSpPr>
            <a:stCxn id="30" idx="2"/>
            <a:endCxn id="38" idx="7"/>
          </p:cNvCxnSpPr>
          <p:nvPr/>
        </p:nvCxnSpPr>
        <p:spPr>
          <a:xfrm rot="5400000">
            <a:off x="3023965" y="4483272"/>
            <a:ext cx="608459" cy="118689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>
            <a:stCxn id="38" idx="4"/>
          </p:cNvCxnSpPr>
          <p:nvPr/>
        </p:nvCxnSpPr>
        <p:spPr>
          <a:xfrm>
            <a:off x="2635556" y="5566931"/>
            <a:ext cx="0" cy="241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endCxn id="49" idx="0"/>
          </p:cNvCxnSpPr>
          <p:nvPr/>
        </p:nvCxnSpPr>
        <p:spPr>
          <a:xfrm>
            <a:off x="7538601" y="3302120"/>
            <a:ext cx="0" cy="217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mbo 48"/>
          <p:cNvSpPr/>
          <p:nvPr/>
        </p:nvSpPr>
        <p:spPr>
          <a:xfrm>
            <a:off x="6307278" y="3520011"/>
            <a:ext cx="2462646" cy="66162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Condizione</a:t>
            </a:r>
            <a:endParaRPr lang="en-US" dirty="0"/>
          </a:p>
        </p:txBody>
      </p:sp>
      <p:cxnSp>
        <p:nvCxnSpPr>
          <p:cNvPr id="50" name="Connettore 4 49"/>
          <p:cNvCxnSpPr>
            <a:stCxn id="49" idx="1"/>
            <a:endCxn id="53" idx="0"/>
          </p:cNvCxnSpPr>
          <p:nvPr/>
        </p:nvCxnSpPr>
        <p:spPr>
          <a:xfrm rot="10800000" flipV="1">
            <a:off x="6142160" y="3850823"/>
            <a:ext cx="165119" cy="5233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po 51"/>
          <p:cNvGrpSpPr/>
          <p:nvPr/>
        </p:nvGrpSpPr>
        <p:grpSpPr>
          <a:xfrm>
            <a:off x="5149826" y="4374153"/>
            <a:ext cx="1984666" cy="455121"/>
            <a:chOff x="5507180" y="4506607"/>
            <a:chExt cx="2493819" cy="455121"/>
          </a:xfrm>
        </p:grpSpPr>
        <p:sp>
          <p:nvSpPr>
            <p:cNvPr id="53" name="Rettangolo 52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54" name="Esplosione 2 53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sp>
        <p:nvSpPr>
          <p:cNvPr id="58" name="Ovale 57"/>
          <p:cNvSpPr/>
          <p:nvPr/>
        </p:nvSpPr>
        <p:spPr>
          <a:xfrm>
            <a:off x="7499635" y="5349039"/>
            <a:ext cx="280554" cy="217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Connettore 4 58"/>
          <p:cNvCxnSpPr>
            <a:stCxn id="53" idx="2"/>
            <a:endCxn id="58" idx="1"/>
          </p:cNvCxnSpPr>
          <p:nvPr/>
        </p:nvCxnSpPr>
        <p:spPr>
          <a:xfrm rot="16200000" flipH="1">
            <a:off x="6565603" y="4405830"/>
            <a:ext cx="551674" cy="139856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4 59"/>
          <p:cNvCxnSpPr>
            <a:stCxn id="49" idx="3"/>
            <a:endCxn id="58" idx="7"/>
          </p:cNvCxnSpPr>
          <p:nvPr/>
        </p:nvCxnSpPr>
        <p:spPr>
          <a:xfrm flipH="1">
            <a:off x="7739103" y="3850824"/>
            <a:ext cx="1030821" cy="1530124"/>
          </a:xfrm>
          <a:prstGeom prst="bentConnector4">
            <a:avLst>
              <a:gd name="adj1" fmla="val -22176"/>
              <a:gd name="adj2" fmla="val 5976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>
            <a:stCxn id="58" idx="4"/>
          </p:cNvCxnSpPr>
          <p:nvPr/>
        </p:nvCxnSpPr>
        <p:spPr>
          <a:xfrm>
            <a:off x="7639912" y="5566930"/>
            <a:ext cx="0" cy="241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sellaDiTesto 62"/>
          <p:cNvSpPr txBox="1"/>
          <p:nvPr/>
        </p:nvSpPr>
        <p:spPr>
          <a:xfrm>
            <a:off x="1979767" y="5716048"/>
            <a:ext cx="131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If-Then-Else</a:t>
            </a:r>
            <a:endParaRPr lang="en-US" b="1" i="1" dirty="0"/>
          </a:p>
        </p:txBody>
      </p:sp>
      <p:sp>
        <p:nvSpPr>
          <p:cNvPr id="64" name="CasellaDiTesto 63"/>
          <p:cNvSpPr txBox="1"/>
          <p:nvPr/>
        </p:nvSpPr>
        <p:spPr>
          <a:xfrm>
            <a:off x="7209345" y="5722746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If-Then</a:t>
            </a:r>
            <a:endParaRPr lang="en-US" b="1" i="1" dirty="0"/>
          </a:p>
        </p:txBody>
      </p:sp>
      <p:sp>
        <p:nvSpPr>
          <p:cNvPr id="3" name="Rettangolo arrotondato 2"/>
          <p:cNvSpPr/>
          <p:nvPr/>
        </p:nvSpPr>
        <p:spPr>
          <a:xfrm>
            <a:off x="83124" y="3044536"/>
            <a:ext cx="4769431" cy="3127664"/>
          </a:xfrm>
          <a:prstGeom prst="roundRect">
            <a:avLst/>
          </a:prstGeom>
          <a:solidFill>
            <a:srgbClr val="5B9BD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ttangolo arrotondato 30"/>
          <p:cNvSpPr/>
          <p:nvPr/>
        </p:nvSpPr>
        <p:spPr>
          <a:xfrm>
            <a:off x="5045110" y="2939428"/>
            <a:ext cx="4016088" cy="3127664"/>
          </a:xfrm>
          <a:prstGeom prst="roundRect">
            <a:avLst/>
          </a:prstGeom>
          <a:solidFill>
            <a:srgbClr val="5B9BD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1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Informazione</a:t>
            </a:r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sz="half" idx="2"/>
          </p:nvPr>
        </p:nvSpPr>
        <p:spPr>
          <a:xfrm>
            <a:off x="391245" y="2505075"/>
            <a:ext cx="3868737" cy="368458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it-IT" dirty="0"/>
              <a:t>Un'informazione è uno scambio di conoscenza.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/>
              <a:t>L’informazione </a:t>
            </a:r>
            <a:r>
              <a:rPr lang="it-IT" dirty="0" smtClean="0"/>
              <a:t>riguarda il </a:t>
            </a:r>
            <a:r>
              <a:rPr lang="it-IT" b="1" i="1" dirty="0"/>
              <a:t>contesto</a:t>
            </a:r>
            <a:r>
              <a:rPr lang="it-IT" dirty="0"/>
              <a:t> in cui i dati sono </a:t>
            </a:r>
            <a:r>
              <a:rPr lang="it-IT" dirty="0" smtClean="0"/>
              <a:t>raccolti, la loro </a:t>
            </a:r>
            <a:r>
              <a:rPr lang="it-IT" b="1" i="1" dirty="0" smtClean="0"/>
              <a:t>codifica</a:t>
            </a:r>
            <a:r>
              <a:rPr lang="it-IT" dirty="0"/>
              <a:t> in </a:t>
            </a:r>
            <a:r>
              <a:rPr lang="it-IT" dirty="0" smtClean="0"/>
              <a:t>forma intelligibile ed in definitiva il </a:t>
            </a:r>
            <a:r>
              <a:rPr lang="it-IT" b="1" i="1" dirty="0" smtClean="0"/>
              <a:t>significato</a:t>
            </a:r>
            <a:r>
              <a:rPr lang="it-IT" dirty="0" smtClean="0"/>
              <a:t> attribuito a tali dati</a:t>
            </a:r>
            <a:r>
              <a:rPr lang="it-IT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Dato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>
          <a:xfrm>
            <a:off x="4930489" y="2505075"/>
            <a:ext cx="3887788" cy="368458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it-IT" dirty="0"/>
              <a:t>Un </a:t>
            </a:r>
            <a:r>
              <a:rPr lang="it-IT" b="1" i="1" dirty="0"/>
              <a:t>dato</a:t>
            </a:r>
            <a:r>
              <a:rPr lang="it-IT" dirty="0"/>
              <a:t> </a:t>
            </a:r>
            <a:r>
              <a:rPr lang="it-IT" dirty="0" smtClean="0"/>
              <a:t>è </a:t>
            </a:r>
            <a:r>
              <a:rPr lang="it-IT" dirty="0"/>
              <a:t>una descrizione elementare, spesso codificata, di un'entità, di un fenomeno, di una transazione, di un avvenimento o di altro. </a:t>
            </a:r>
            <a:endParaRPr lang="it-IT" dirty="0" smtClean="0"/>
          </a:p>
          <a:p>
            <a:pPr marL="0" indent="0">
              <a:spcBef>
                <a:spcPts val="0"/>
              </a:spcBef>
              <a:buNone/>
            </a:pPr>
            <a:r>
              <a:rPr lang="it-IT" u="sng" dirty="0" smtClean="0"/>
              <a:t>Ogni </a:t>
            </a:r>
            <a:r>
              <a:rPr lang="it-IT" u="sng" dirty="0"/>
              <a:t>tipo di dato dipende dal codice </a:t>
            </a:r>
            <a:r>
              <a:rPr lang="it-IT" u="sng" dirty="0" smtClean="0"/>
              <a:t>e dal formato</a:t>
            </a:r>
            <a:r>
              <a:rPr lang="it-IT" u="sng" dirty="0"/>
              <a:t> </a:t>
            </a:r>
            <a:r>
              <a:rPr lang="it-IT" u="sng" dirty="0" smtClean="0"/>
              <a:t>impiegati.</a:t>
            </a:r>
            <a:endParaRPr lang="it-IT" u="sng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Terminologia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87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8188036" cy="1145483"/>
          </a:xfrm>
        </p:spPr>
        <p:txBody>
          <a:bodyPr/>
          <a:lstStyle/>
          <a:p>
            <a:r>
              <a:rPr lang="en-US" dirty="0" smtClean="0"/>
              <a:t>I </a:t>
            </a:r>
            <a:r>
              <a:rPr lang="en-US" dirty="0" err="1" smtClean="0"/>
              <a:t>blocchi</a:t>
            </a:r>
            <a:r>
              <a:rPr lang="en-US" dirty="0" smtClean="0"/>
              <a:t> </a:t>
            </a:r>
            <a:r>
              <a:rPr lang="en-US" b="1" i="1" dirty="0" smtClean="0"/>
              <a:t>while-do</a:t>
            </a:r>
            <a:r>
              <a:rPr lang="en-US" dirty="0" smtClean="0"/>
              <a:t> e </a:t>
            </a:r>
            <a:r>
              <a:rPr lang="en-US" b="1" i="1" dirty="0" smtClean="0"/>
              <a:t>repeat-until </a:t>
            </a:r>
            <a:r>
              <a:rPr lang="en-US" dirty="0" err="1" smtClean="0"/>
              <a:t>vengono</a:t>
            </a:r>
            <a:r>
              <a:rPr lang="en-US" dirty="0" smtClean="0"/>
              <a:t> </a:t>
            </a:r>
            <a:r>
              <a:rPr lang="en-US" dirty="0" err="1" smtClean="0"/>
              <a:t>utilizzati</a:t>
            </a:r>
            <a:r>
              <a:rPr lang="en-US" dirty="0" smtClean="0"/>
              <a:t> per le </a:t>
            </a:r>
            <a:r>
              <a:rPr lang="en-US" dirty="0" err="1" smtClean="0"/>
              <a:t>operazioni</a:t>
            </a:r>
            <a:r>
              <a:rPr lang="en-US" dirty="0" smtClean="0"/>
              <a:t> </a:t>
            </a:r>
            <a:r>
              <a:rPr lang="en-US" dirty="0" err="1" smtClean="0"/>
              <a:t>cicliche</a:t>
            </a:r>
            <a:endParaRPr lang="en-US" dirty="0" smtClean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Strutture</a:t>
            </a:r>
            <a:r>
              <a:rPr lang="en-US" dirty="0" smtClean="0"/>
              <a:t> </a:t>
            </a:r>
            <a:r>
              <a:rPr lang="en-US" dirty="0" err="1" smtClean="0"/>
              <a:t>Avanzate</a:t>
            </a:r>
            <a:endParaRPr lang="en-US" dirty="0"/>
          </a:p>
        </p:txBody>
      </p:sp>
      <p:cxnSp>
        <p:nvCxnSpPr>
          <p:cNvPr id="15" name="Connettore 2 14"/>
          <p:cNvCxnSpPr>
            <a:endCxn id="18" idx="0"/>
          </p:cNvCxnSpPr>
          <p:nvPr/>
        </p:nvCxnSpPr>
        <p:spPr>
          <a:xfrm>
            <a:off x="2108217" y="3004815"/>
            <a:ext cx="0" cy="217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mbo 17"/>
          <p:cNvSpPr/>
          <p:nvPr/>
        </p:nvSpPr>
        <p:spPr>
          <a:xfrm>
            <a:off x="876894" y="3222706"/>
            <a:ext cx="2462646" cy="66162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Condizione</a:t>
            </a:r>
            <a:endParaRPr lang="en-US" dirty="0"/>
          </a:p>
        </p:txBody>
      </p:sp>
      <p:cxnSp>
        <p:nvCxnSpPr>
          <p:cNvPr id="19" name="Connettore 4 18"/>
          <p:cNvCxnSpPr>
            <a:stCxn id="18" idx="2"/>
            <a:endCxn id="26" idx="0"/>
          </p:cNvCxnSpPr>
          <p:nvPr/>
        </p:nvCxnSpPr>
        <p:spPr>
          <a:xfrm rot="5400000">
            <a:off x="1968175" y="4022505"/>
            <a:ext cx="278217" cy="186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4 19"/>
          <p:cNvCxnSpPr>
            <a:stCxn id="18" idx="3"/>
          </p:cNvCxnSpPr>
          <p:nvPr/>
        </p:nvCxnSpPr>
        <p:spPr>
          <a:xfrm>
            <a:off x="3339540" y="3553519"/>
            <a:ext cx="378532" cy="183662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o 22"/>
          <p:cNvGrpSpPr/>
          <p:nvPr/>
        </p:nvGrpSpPr>
        <p:grpSpPr>
          <a:xfrm>
            <a:off x="1114015" y="4162548"/>
            <a:ext cx="1984666" cy="455121"/>
            <a:chOff x="5507180" y="4506607"/>
            <a:chExt cx="2493819" cy="455121"/>
          </a:xfrm>
        </p:grpSpPr>
        <p:sp>
          <p:nvSpPr>
            <p:cNvPr id="26" name="Rettangolo 25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27" name="Esplosione 2 26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cxnSp>
        <p:nvCxnSpPr>
          <p:cNvPr id="40" name="Connettore 4 39"/>
          <p:cNvCxnSpPr>
            <a:stCxn id="27" idx="1"/>
            <a:endCxn id="18" idx="1"/>
          </p:cNvCxnSpPr>
          <p:nvPr/>
        </p:nvCxnSpPr>
        <p:spPr>
          <a:xfrm rot="10800000">
            <a:off x="876895" y="3553520"/>
            <a:ext cx="237121" cy="884549"/>
          </a:xfrm>
          <a:prstGeom prst="bentConnector3">
            <a:avLst>
              <a:gd name="adj1" fmla="val 19640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53" idx="2"/>
            <a:endCxn id="49" idx="0"/>
          </p:cNvCxnSpPr>
          <p:nvPr/>
        </p:nvCxnSpPr>
        <p:spPr>
          <a:xfrm flipH="1">
            <a:off x="7538601" y="3917740"/>
            <a:ext cx="2598" cy="341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mbo 48"/>
          <p:cNvSpPr/>
          <p:nvPr/>
        </p:nvSpPr>
        <p:spPr>
          <a:xfrm>
            <a:off x="6307278" y="4259538"/>
            <a:ext cx="2462646" cy="66162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Condizione</a:t>
            </a:r>
            <a:endParaRPr lang="en-US" dirty="0"/>
          </a:p>
        </p:txBody>
      </p:sp>
      <p:cxnSp>
        <p:nvCxnSpPr>
          <p:cNvPr id="50" name="Connettore 4 49"/>
          <p:cNvCxnSpPr>
            <a:stCxn id="49" idx="1"/>
            <a:endCxn id="54" idx="1"/>
          </p:cNvCxnSpPr>
          <p:nvPr/>
        </p:nvCxnSpPr>
        <p:spPr>
          <a:xfrm rot="10800000" flipH="1">
            <a:off x="6307278" y="3738139"/>
            <a:ext cx="241588" cy="852212"/>
          </a:xfrm>
          <a:prstGeom prst="bentConnector3">
            <a:avLst>
              <a:gd name="adj1" fmla="val -946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po 51"/>
          <p:cNvGrpSpPr/>
          <p:nvPr/>
        </p:nvGrpSpPr>
        <p:grpSpPr>
          <a:xfrm>
            <a:off x="6548866" y="3462619"/>
            <a:ext cx="1984666" cy="455121"/>
            <a:chOff x="5507180" y="4506607"/>
            <a:chExt cx="2493819" cy="455121"/>
          </a:xfrm>
        </p:grpSpPr>
        <p:sp>
          <p:nvSpPr>
            <p:cNvPr id="53" name="Rettangolo 52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54" name="Esplosione 2 53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cxnSp>
        <p:nvCxnSpPr>
          <p:cNvPr id="61" name="Connettore 2 60"/>
          <p:cNvCxnSpPr>
            <a:stCxn id="49" idx="2"/>
          </p:cNvCxnSpPr>
          <p:nvPr/>
        </p:nvCxnSpPr>
        <p:spPr>
          <a:xfrm>
            <a:off x="7538601" y="4921163"/>
            <a:ext cx="0" cy="341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sellaDiTesto 62"/>
          <p:cNvSpPr txBox="1"/>
          <p:nvPr/>
        </p:nvSpPr>
        <p:spPr>
          <a:xfrm>
            <a:off x="1695955" y="5280962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While-do</a:t>
            </a:r>
            <a:endParaRPr lang="en-US" b="1" i="1" dirty="0"/>
          </a:p>
        </p:txBody>
      </p:sp>
      <p:sp>
        <p:nvSpPr>
          <p:cNvPr id="64" name="CasellaDiTesto 63"/>
          <p:cNvSpPr txBox="1"/>
          <p:nvPr/>
        </p:nvSpPr>
        <p:spPr>
          <a:xfrm>
            <a:off x="6855112" y="5213456"/>
            <a:ext cx="1366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Repeat-until</a:t>
            </a:r>
            <a:endParaRPr lang="en-US" b="1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093322" y="3794837"/>
            <a:ext cx="600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vero</a:t>
            </a:r>
            <a:endParaRPr lang="en-US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3222469" y="3209480"/>
            <a:ext cx="625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cxnSp>
        <p:nvCxnSpPr>
          <p:cNvPr id="42" name="Connettore 2 41"/>
          <p:cNvCxnSpPr>
            <a:endCxn id="53" idx="0"/>
          </p:cNvCxnSpPr>
          <p:nvPr/>
        </p:nvCxnSpPr>
        <p:spPr>
          <a:xfrm>
            <a:off x="7538601" y="3123784"/>
            <a:ext cx="2598" cy="338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/>
          <p:cNvSpPr txBox="1"/>
          <p:nvPr/>
        </p:nvSpPr>
        <p:spPr>
          <a:xfrm>
            <a:off x="5777373" y="4486148"/>
            <a:ext cx="600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vero</a:t>
            </a:r>
            <a:endParaRPr lang="en-US" dirty="0"/>
          </a:p>
        </p:txBody>
      </p:sp>
      <p:sp>
        <p:nvSpPr>
          <p:cNvPr id="47" name="CasellaDiTesto 46"/>
          <p:cNvSpPr txBox="1"/>
          <p:nvPr/>
        </p:nvSpPr>
        <p:spPr>
          <a:xfrm>
            <a:off x="7520880" y="4874396"/>
            <a:ext cx="625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sp>
        <p:nvSpPr>
          <p:cNvPr id="51" name="Rettangolo arrotondato 50"/>
          <p:cNvSpPr/>
          <p:nvPr/>
        </p:nvSpPr>
        <p:spPr>
          <a:xfrm>
            <a:off x="184277" y="2609107"/>
            <a:ext cx="4364371" cy="3127664"/>
          </a:xfrm>
          <a:prstGeom prst="roundRect">
            <a:avLst/>
          </a:prstGeom>
          <a:solidFill>
            <a:srgbClr val="5B9BD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ttangolo arrotondato 54"/>
          <p:cNvSpPr/>
          <p:nvPr/>
        </p:nvSpPr>
        <p:spPr>
          <a:xfrm>
            <a:off x="5324205" y="2643205"/>
            <a:ext cx="3717496" cy="3127664"/>
          </a:xfrm>
          <a:prstGeom prst="roundRect">
            <a:avLst/>
          </a:prstGeom>
          <a:solidFill>
            <a:srgbClr val="5B9BD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3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 </a:t>
            </a:r>
            <a:r>
              <a:rPr lang="en-US" dirty="0" err="1" smtClean="0"/>
              <a:t>strutturati</a:t>
            </a:r>
            <a:endParaRPr lang="en-US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Diagramma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chiama</a:t>
            </a:r>
            <a:r>
              <a:rPr lang="en-US" dirty="0" smtClean="0"/>
              <a:t> </a:t>
            </a:r>
            <a:r>
              <a:rPr lang="en-US" dirty="0" err="1" smtClean="0"/>
              <a:t>strutturato</a:t>
            </a:r>
            <a:r>
              <a:rPr lang="en-US" dirty="0" smtClean="0"/>
              <a:t> se:</a:t>
            </a:r>
          </a:p>
          <a:p>
            <a:pPr lvl="1"/>
            <a:r>
              <a:rPr lang="en-US" dirty="0" smtClean="0"/>
              <a:t>Ha un solo </a:t>
            </a:r>
            <a:r>
              <a:rPr lang="en-US" dirty="0" err="1" smtClean="0"/>
              <a:t>blocco</a:t>
            </a:r>
            <a:r>
              <a:rPr lang="en-US" dirty="0" smtClean="0"/>
              <a:t> START</a:t>
            </a:r>
          </a:p>
          <a:p>
            <a:pPr lvl="1"/>
            <a:r>
              <a:rPr lang="en-US" dirty="0" smtClean="0"/>
              <a:t>Ha un solo </a:t>
            </a:r>
            <a:r>
              <a:rPr lang="en-US" dirty="0" err="1" smtClean="0"/>
              <a:t>blocco</a:t>
            </a:r>
            <a:r>
              <a:rPr lang="en-US" dirty="0" smtClean="0"/>
              <a:t> STOP</a:t>
            </a:r>
          </a:p>
          <a:p>
            <a:pPr lvl="1"/>
            <a:r>
              <a:rPr lang="en-US" dirty="0" err="1" smtClean="0"/>
              <a:t>Utilizza</a:t>
            </a:r>
            <a:r>
              <a:rPr lang="en-US" dirty="0" smtClean="0"/>
              <a:t> solo </a:t>
            </a:r>
            <a:r>
              <a:rPr lang="en-US" dirty="0" err="1" smtClean="0"/>
              <a:t>sequenze</a:t>
            </a:r>
            <a:r>
              <a:rPr lang="en-US" dirty="0" smtClean="0"/>
              <a:t> o le </a:t>
            </a:r>
            <a:r>
              <a:rPr lang="en-US" dirty="0" err="1" smtClean="0"/>
              <a:t>strutture</a:t>
            </a:r>
            <a:r>
              <a:rPr lang="en-US" dirty="0" smtClean="0"/>
              <a:t> </a:t>
            </a:r>
            <a:r>
              <a:rPr lang="en-US" dirty="0" err="1" smtClean="0"/>
              <a:t>avanzate</a:t>
            </a:r>
            <a:endParaRPr lang="en-US" dirty="0" smtClean="0"/>
          </a:p>
          <a:p>
            <a:pPr lvl="2"/>
            <a:r>
              <a:rPr lang="en-US" dirty="0" smtClean="0"/>
              <a:t>If-then</a:t>
            </a:r>
          </a:p>
          <a:p>
            <a:pPr lvl="2"/>
            <a:r>
              <a:rPr lang="en-US" dirty="0" smtClean="0"/>
              <a:t>If-then-else</a:t>
            </a:r>
          </a:p>
          <a:p>
            <a:pPr lvl="2"/>
            <a:r>
              <a:rPr lang="en-US" dirty="0" smtClean="0"/>
              <a:t>While-do</a:t>
            </a:r>
          </a:p>
          <a:p>
            <a:pPr lvl="2"/>
            <a:r>
              <a:rPr lang="en-US" dirty="0" smtClean="0"/>
              <a:t>Repeat-until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05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Diagramma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 non </a:t>
            </a:r>
            <a:r>
              <a:rPr lang="en-US" dirty="0" err="1" smtClean="0"/>
              <a:t>strutturato</a:t>
            </a:r>
            <a:endParaRPr lang="en-US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Diagramma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 </a:t>
            </a:r>
            <a:r>
              <a:rPr lang="en-US" dirty="0" err="1" smtClean="0"/>
              <a:t>strutturato</a:t>
            </a:r>
            <a:endParaRPr lang="en-US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9" name="Connettore 2 8"/>
          <p:cNvCxnSpPr>
            <a:stCxn id="21" idx="2"/>
            <a:endCxn id="10" idx="0"/>
          </p:cNvCxnSpPr>
          <p:nvPr/>
        </p:nvCxnSpPr>
        <p:spPr>
          <a:xfrm>
            <a:off x="7532344" y="3210473"/>
            <a:ext cx="6257" cy="309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mbo 9"/>
          <p:cNvSpPr/>
          <p:nvPr/>
        </p:nvSpPr>
        <p:spPr>
          <a:xfrm>
            <a:off x="6307278" y="3520011"/>
            <a:ext cx="2462646" cy="66162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Condizione</a:t>
            </a:r>
            <a:endParaRPr lang="en-US" dirty="0"/>
          </a:p>
        </p:txBody>
      </p:sp>
      <p:cxnSp>
        <p:nvCxnSpPr>
          <p:cNvPr id="11" name="Connettore 4 10"/>
          <p:cNvCxnSpPr>
            <a:stCxn id="10" idx="1"/>
            <a:endCxn id="13" idx="0"/>
          </p:cNvCxnSpPr>
          <p:nvPr/>
        </p:nvCxnSpPr>
        <p:spPr>
          <a:xfrm rot="10800000" flipV="1">
            <a:off x="6142160" y="3850823"/>
            <a:ext cx="165119" cy="5233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po 11"/>
          <p:cNvGrpSpPr/>
          <p:nvPr/>
        </p:nvGrpSpPr>
        <p:grpSpPr>
          <a:xfrm>
            <a:off x="5149826" y="4374153"/>
            <a:ext cx="1984666" cy="455121"/>
            <a:chOff x="5507180" y="4506607"/>
            <a:chExt cx="2493819" cy="455121"/>
          </a:xfrm>
        </p:grpSpPr>
        <p:sp>
          <p:nvSpPr>
            <p:cNvPr id="13" name="Rettangolo 12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14" name="Esplosione 2 13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sp>
        <p:nvSpPr>
          <p:cNvPr id="15" name="Ovale 14"/>
          <p:cNvSpPr/>
          <p:nvPr/>
        </p:nvSpPr>
        <p:spPr>
          <a:xfrm>
            <a:off x="7499635" y="5349039"/>
            <a:ext cx="280554" cy="217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onnettore 4 15"/>
          <p:cNvCxnSpPr>
            <a:stCxn id="13" idx="2"/>
            <a:endCxn id="15" idx="1"/>
          </p:cNvCxnSpPr>
          <p:nvPr/>
        </p:nvCxnSpPr>
        <p:spPr>
          <a:xfrm rot="16200000" flipH="1">
            <a:off x="6565603" y="4405830"/>
            <a:ext cx="551674" cy="139856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4 16"/>
          <p:cNvCxnSpPr>
            <a:stCxn id="10" idx="3"/>
            <a:endCxn id="15" idx="7"/>
          </p:cNvCxnSpPr>
          <p:nvPr/>
        </p:nvCxnSpPr>
        <p:spPr>
          <a:xfrm flipH="1">
            <a:off x="7739103" y="3850824"/>
            <a:ext cx="1030821" cy="1530124"/>
          </a:xfrm>
          <a:prstGeom prst="bentConnector4">
            <a:avLst>
              <a:gd name="adj1" fmla="val -22176"/>
              <a:gd name="adj2" fmla="val 5976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15" idx="4"/>
          </p:cNvCxnSpPr>
          <p:nvPr/>
        </p:nvCxnSpPr>
        <p:spPr>
          <a:xfrm>
            <a:off x="7639912" y="5566930"/>
            <a:ext cx="0" cy="241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7209345" y="5722746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If-Then</a:t>
            </a:r>
            <a:endParaRPr lang="en-US" b="1" i="1" dirty="0"/>
          </a:p>
        </p:txBody>
      </p:sp>
      <p:grpSp>
        <p:nvGrpSpPr>
          <p:cNvPr id="20" name="Gruppo 19"/>
          <p:cNvGrpSpPr/>
          <p:nvPr/>
        </p:nvGrpSpPr>
        <p:grpSpPr>
          <a:xfrm>
            <a:off x="6540011" y="2755352"/>
            <a:ext cx="1984666" cy="455121"/>
            <a:chOff x="5507180" y="4506607"/>
            <a:chExt cx="2493819" cy="455121"/>
          </a:xfrm>
        </p:grpSpPr>
        <p:sp>
          <p:nvSpPr>
            <p:cNvPr id="21" name="Rettangolo 20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22" name="Esplosione 2 21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grpSp>
        <p:nvGrpSpPr>
          <p:cNvPr id="25" name="Gruppo 24"/>
          <p:cNvGrpSpPr/>
          <p:nvPr/>
        </p:nvGrpSpPr>
        <p:grpSpPr>
          <a:xfrm>
            <a:off x="1703770" y="2711579"/>
            <a:ext cx="1984666" cy="455121"/>
            <a:chOff x="5507180" y="4506607"/>
            <a:chExt cx="2493819" cy="455121"/>
          </a:xfrm>
        </p:grpSpPr>
        <p:sp>
          <p:nvSpPr>
            <p:cNvPr id="26" name="Rettangolo 25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27" name="Esplosione 2 26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sp>
        <p:nvSpPr>
          <p:cNvPr id="28" name="Rombo 27"/>
          <p:cNvSpPr/>
          <p:nvPr/>
        </p:nvSpPr>
        <p:spPr>
          <a:xfrm>
            <a:off x="1455858" y="3597715"/>
            <a:ext cx="2462646" cy="66162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Condizione</a:t>
            </a:r>
            <a:endParaRPr lang="en-US" dirty="0"/>
          </a:p>
        </p:txBody>
      </p:sp>
      <p:grpSp>
        <p:nvGrpSpPr>
          <p:cNvPr id="31" name="Gruppo 30"/>
          <p:cNvGrpSpPr/>
          <p:nvPr/>
        </p:nvGrpSpPr>
        <p:grpSpPr>
          <a:xfrm>
            <a:off x="1694848" y="4526989"/>
            <a:ext cx="1984666" cy="455121"/>
            <a:chOff x="5507180" y="4506607"/>
            <a:chExt cx="2493819" cy="455121"/>
          </a:xfrm>
        </p:grpSpPr>
        <p:sp>
          <p:nvSpPr>
            <p:cNvPr id="32" name="Rettangolo 31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33" name="Esplosione 2 32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grpSp>
        <p:nvGrpSpPr>
          <p:cNvPr id="34" name="Gruppo 33"/>
          <p:cNvGrpSpPr/>
          <p:nvPr/>
        </p:nvGrpSpPr>
        <p:grpSpPr>
          <a:xfrm>
            <a:off x="1694848" y="5339952"/>
            <a:ext cx="1984666" cy="455121"/>
            <a:chOff x="5507180" y="4506607"/>
            <a:chExt cx="2493819" cy="455121"/>
          </a:xfrm>
        </p:grpSpPr>
        <p:sp>
          <p:nvSpPr>
            <p:cNvPr id="35" name="Rettangolo 34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36" name="Esplosione 2 35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cxnSp>
        <p:nvCxnSpPr>
          <p:cNvPr id="38" name="Connettore 2 37"/>
          <p:cNvCxnSpPr>
            <a:stCxn id="26" idx="2"/>
            <a:endCxn id="28" idx="0"/>
          </p:cNvCxnSpPr>
          <p:nvPr/>
        </p:nvCxnSpPr>
        <p:spPr>
          <a:xfrm flipH="1">
            <a:off x="2687181" y="3166700"/>
            <a:ext cx="8922" cy="431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28" idx="2"/>
            <a:endCxn id="32" idx="0"/>
          </p:cNvCxnSpPr>
          <p:nvPr/>
        </p:nvCxnSpPr>
        <p:spPr>
          <a:xfrm>
            <a:off x="2687181" y="4259340"/>
            <a:ext cx="0" cy="267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4 41"/>
          <p:cNvCxnSpPr>
            <a:stCxn id="28" idx="1"/>
            <a:endCxn id="36" idx="1"/>
          </p:cNvCxnSpPr>
          <p:nvPr/>
        </p:nvCxnSpPr>
        <p:spPr>
          <a:xfrm rot="10800000" flipH="1" flipV="1">
            <a:off x="1455858" y="3928528"/>
            <a:ext cx="238990" cy="1686944"/>
          </a:xfrm>
          <a:prstGeom prst="bentConnector3">
            <a:avLst>
              <a:gd name="adj1" fmla="val -9565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4 43"/>
          <p:cNvCxnSpPr>
            <a:stCxn id="35" idx="3"/>
            <a:endCxn id="26" idx="3"/>
          </p:cNvCxnSpPr>
          <p:nvPr/>
        </p:nvCxnSpPr>
        <p:spPr>
          <a:xfrm flipV="1">
            <a:off x="3679514" y="2939140"/>
            <a:ext cx="8922" cy="2628373"/>
          </a:xfrm>
          <a:prstGeom prst="bentConnector3">
            <a:avLst>
              <a:gd name="adj1" fmla="val 266220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7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Strutture</a:t>
            </a:r>
            <a:r>
              <a:rPr lang="en-US" dirty="0" smtClean="0"/>
              <a:t> </a:t>
            </a:r>
            <a:r>
              <a:rPr lang="en-US" dirty="0" err="1" smtClean="0"/>
              <a:t>Avanzate</a:t>
            </a:r>
            <a:endParaRPr lang="en-US" dirty="0"/>
          </a:p>
        </p:txBody>
      </p:sp>
      <p:cxnSp>
        <p:nvCxnSpPr>
          <p:cNvPr id="15" name="Connettore 2 14"/>
          <p:cNvCxnSpPr>
            <a:endCxn id="18" idx="0"/>
          </p:cNvCxnSpPr>
          <p:nvPr/>
        </p:nvCxnSpPr>
        <p:spPr>
          <a:xfrm>
            <a:off x="2471899" y="3302121"/>
            <a:ext cx="0" cy="217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mbo 17"/>
          <p:cNvSpPr/>
          <p:nvPr/>
        </p:nvSpPr>
        <p:spPr>
          <a:xfrm>
            <a:off x="1240576" y="3520012"/>
            <a:ext cx="2462646" cy="66162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Condizione</a:t>
            </a:r>
            <a:endParaRPr lang="en-US" dirty="0"/>
          </a:p>
        </p:txBody>
      </p:sp>
      <p:cxnSp>
        <p:nvCxnSpPr>
          <p:cNvPr id="19" name="Connettore 4 18"/>
          <p:cNvCxnSpPr>
            <a:stCxn id="18" idx="1"/>
            <a:endCxn id="26" idx="0"/>
          </p:cNvCxnSpPr>
          <p:nvPr/>
        </p:nvCxnSpPr>
        <p:spPr>
          <a:xfrm rot="10800000" flipV="1">
            <a:off x="1077640" y="3850824"/>
            <a:ext cx="162937" cy="5233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4 19"/>
          <p:cNvCxnSpPr>
            <a:stCxn id="18" idx="3"/>
            <a:endCxn id="9" idx="0"/>
          </p:cNvCxnSpPr>
          <p:nvPr/>
        </p:nvCxnSpPr>
        <p:spPr>
          <a:xfrm>
            <a:off x="3703222" y="3850825"/>
            <a:ext cx="155517" cy="54870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o 22"/>
          <p:cNvGrpSpPr/>
          <p:nvPr/>
        </p:nvGrpSpPr>
        <p:grpSpPr>
          <a:xfrm>
            <a:off x="145470" y="4374154"/>
            <a:ext cx="1864338" cy="457619"/>
            <a:chOff x="5507180" y="4506607"/>
            <a:chExt cx="2493819" cy="455121"/>
          </a:xfrm>
        </p:grpSpPr>
        <p:sp>
          <p:nvSpPr>
            <p:cNvPr id="26" name="Rettangolo 25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27" name="Esplosione 2 26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cxnSp>
        <p:nvCxnSpPr>
          <p:cNvPr id="39" name="Connettore 4 38"/>
          <p:cNvCxnSpPr>
            <a:stCxn id="26" idx="2"/>
            <a:endCxn id="68" idx="0"/>
          </p:cNvCxnSpPr>
          <p:nvPr/>
        </p:nvCxnSpPr>
        <p:spPr>
          <a:xfrm rot="5400000">
            <a:off x="817128" y="5090102"/>
            <a:ext cx="518840" cy="218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Segnaposto testo 4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/>
          <a:lstStyle/>
          <a:p>
            <a:r>
              <a:rPr lang="en-US" dirty="0" err="1" smtClean="0"/>
              <a:t>Diagramma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 non </a:t>
            </a:r>
            <a:r>
              <a:rPr lang="en-US" dirty="0" err="1" smtClean="0"/>
              <a:t>strutturato</a:t>
            </a:r>
            <a:endParaRPr lang="en-US" dirty="0"/>
          </a:p>
        </p:txBody>
      </p:sp>
      <p:sp>
        <p:nvSpPr>
          <p:cNvPr id="36" name="Segnaposto testo 6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/>
          <a:lstStyle/>
          <a:p>
            <a:r>
              <a:rPr lang="en-US" dirty="0" err="1" smtClean="0"/>
              <a:t>Diagramma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 </a:t>
            </a:r>
            <a:r>
              <a:rPr lang="en-US" dirty="0" err="1" smtClean="0"/>
              <a:t>strutturato</a:t>
            </a:r>
            <a:endParaRPr lang="en-US" dirty="0"/>
          </a:p>
        </p:txBody>
      </p:sp>
      <p:cxnSp>
        <p:nvCxnSpPr>
          <p:cNvPr id="37" name="Connettore 2 36"/>
          <p:cNvCxnSpPr>
            <a:endCxn id="41" idx="0"/>
          </p:cNvCxnSpPr>
          <p:nvPr/>
        </p:nvCxnSpPr>
        <p:spPr>
          <a:xfrm>
            <a:off x="6910331" y="3225921"/>
            <a:ext cx="0" cy="217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mbo 40"/>
          <p:cNvSpPr/>
          <p:nvPr/>
        </p:nvSpPr>
        <p:spPr>
          <a:xfrm>
            <a:off x="5679008" y="3443812"/>
            <a:ext cx="2462646" cy="66162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Condizione</a:t>
            </a:r>
            <a:endParaRPr lang="en-US" dirty="0"/>
          </a:p>
        </p:txBody>
      </p:sp>
      <p:cxnSp>
        <p:nvCxnSpPr>
          <p:cNvPr id="42" name="Connettore 4 41"/>
          <p:cNvCxnSpPr>
            <a:stCxn id="41" idx="1"/>
            <a:endCxn id="45" idx="0"/>
          </p:cNvCxnSpPr>
          <p:nvPr/>
        </p:nvCxnSpPr>
        <p:spPr>
          <a:xfrm rot="10800000" flipV="1">
            <a:off x="5614500" y="3774625"/>
            <a:ext cx="64508" cy="5485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/>
          <p:cNvGrpSpPr/>
          <p:nvPr/>
        </p:nvGrpSpPr>
        <p:grpSpPr>
          <a:xfrm>
            <a:off x="4722778" y="4323161"/>
            <a:ext cx="1783444" cy="429914"/>
            <a:chOff x="5507180" y="4506607"/>
            <a:chExt cx="2493819" cy="455121"/>
          </a:xfrm>
        </p:grpSpPr>
        <p:sp>
          <p:nvSpPr>
            <p:cNvPr id="45" name="Rettangolo 44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47" name="Esplosione 2 46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sp>
        <p:nvSpPr>
          <p:cNvPr id="57" name="Ovale 56"/>
          <p:cNvSpPr/>
          <p:nvPr/>
        </p:nvSpPr>
        <p:spPr>
          <a:xfrm>
            <a:off x="6871365" y="5272840"/>
            <a:ext cx="280554" cy="217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Connettore 4 61"/>
          <p:cNvCxnSpPr>
            <a:stCxn id="45" idx="2"/>
            <a:endCxn id="57" idx="1"/>
          </p:cNvCxnSpPr>
          <p:nvPr/>
        </p:nvCxnSpPr>
        <p:spPr>
          <a:xfrm rot="16200000" flipH="1">
            <a:off x="5987638" y="4379936"/>
            <a:ext cx="551674" cy="129795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4 64"/>
          <p:cNvCxnSpPr>
            <a:stCxn id="41" idx="3"/>
            <a:endCxn id="57" idx="7"/>
          </p:cNvCxnSpPr>
          <p:nvPr/>
        </p:nvCxnSpPr>
        <p:spPr>
          <a:xfrm flipH="1">
            <a:off x="7110833" y="3774625"/>
            <a:ext cx="1030821" cy="1530124"/>
          </a:xfrm>
          <a:prstGeom prst="bentConnector4">
            <a:avLst>
              <a:gd name="adj1" fmla="val -22176"/>
              <a:gd name="adj2" fmla="val 5976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e 8"/>
          <p:cNvSpPr/>
          <p:nvPr/>
        </p:nvSpPr>
        <p:spPr>
          <a:xfrm>
            <a:off x="3229000" y="4399528"/>
            <a:ext cx="1259478" cy="353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68" name="Ovale 67"/>
          <p:cNvSpPr/>
          <p:nvPr/>
        </p:nvSpPr>
        <p:spPr>
          <a:xfrm>
            <a:off x="445718" y="5350613"/>
            <a:ext cx="1259478" cy="353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69" name="Ovale 68"/>
          <p:cNvSpPr/>
          <p:nvPr/>
        </p:nvSpPr>
        <p:spPr>
          <a:xfrm>
            <a:off x="6381903" y="5708455"/>
            <a:ext cx="1259478" cy="3535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cxnSp>
        <p:nvCxnSpPr>
          <p:cNvPr id="22" name="Connettore 2 21"/>
          <p:cNvCxnSpPr>
            <a:stCxn id="57" idx="4"/>
            <a:endCxn id="69" idx="0"/>
          </p:cNvCxnSpPr>
          <p:nvPr/>
        </p:nvCxnSpPr>
        <p:spPr>
          <a:xfrm>
            <a:off x="7011642" y="5490731"/>
            <a:ext cx="0" cy="217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16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Teorema</a:t>
            </a:r>
            <a:r>
              <a:rPr lang="en-US" dirty="0" smtClean="0"/>
              <a:t> di </a:t>
            </a:r>
            <a:r>
              <a:rPr lang="en-US" dirty="0" err="1" smtClean="0"/>
              <a:t>Böhm-Jacopini</a:t>
            </a:r>
            <a:endParaRPr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405180" y="3013363"/>
            <a:ext cx="8228160" cy="2547181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altre</a:t>
            </a:r>
            <a:r>
              <a:rPr lang="en-US" dirty="0" smtClean="0"/>
              <a:t> parole è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realizzare</a:t>
            </a:r>
            <a:r>
              <a:rPr lang="en-US" dirty="0" smtClean="0"/>
              <a:t>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algoritmo</a:t>
            </a:r>
            <a:r>
              <a:rPr lang="en-US" dirty="0" smtClean="0"/>
              <a:t> </a:t>
            </a:r>
            <a:r>
              <a:rPr lang="en-US" dirty="0" err="1" smtClean="0"/>
              <a:t>utilizzando</a:t>
            </a:r>
            <a:r>
              <a:rPr lang="en-US" dirty="0" smtClean="0"/>
              <a:t> solo le </a:t>
            </a:r>
            <a:r>
              <a:rPr lang="en-US" dirty="0" err="1" smtClean="0"/>
              <a:t>strutture</a:t>
            </a:r>
            <a:r>
              <a:rPr lang="en-US" dirty="0" smtClean="0"/>
              <a:t> </a:t>
            </a:r>
            <a:r>
              <a:rPr lang="en-US" dirty="0" err="1" smtClean="0"/>
              <a:t>avanzate</a:t>
            </a:r>
            <a:endParaRPr lang="en-US" dirty="0"/>
          </a:p>
          <a:p>
            <a:r>
              <a:rPr lang="en-US" dirty="0" smtClean="0"/>
              <a:t>I </a:t>
            </a:r>
            <a:r>
              <a:rPr lang="en-US" dirty="0" err="1" smtClean="0"/>
              <a:t>Diagrammi</a:t>
            </a:r>
            <a:r>
              <a:rPr lang="en-US" dirty="0" smtClean="0"/>
              <a:t> </a:t>
            </a:r>
            <a:r>
              <a:rPr lang="en-US" dirty="0" err="1" smtClean="0"/>
              <a:t>strutturati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vantaggio</a:t>
            </a:r>
            <a:r>
              <a:rPr lang="en-US" dirty="0" smtClean="0"/>
              <a:t> di </a:t>
            </a:r>
            <a:r>
              <a:rPr lang="en-US" dirty="0" err="1" smtClean="0"/>
              <a:t>essere</a:t>
            </a:r>
            <a:r>
              <a:rPr lang="en-US" dirty="0" smtClean="0"/>
              <a:t> molto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intuitivi</a:t>
            </a:r>
            <a:r>
              <a:rPr lang="en-US" dirty="0" smtClean="0"/>
              <a:t> e </a:t>
            </a:r>
            <a:r>
              <a:rPr lang="en-US" dirty="0" err="1" smtClean="0"/>
              <a:t>comprensibili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914401" y="1963881"/>
            <a:ext cx="7616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/>
              <a:t>Qualunque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diagramma</a:t>
            </a:r>
            <a:r>
              <a:rPr lang="en-US" sz="2400" b="1" i="1" dirty="0" smtClean="0"/>
              <a:t> di </a:t>
            </a:r>
            <a:r>
              <a:rPr lang="en-US" sz="2400" b="1" i="1" dirty="0" err="1" smtClean="0"/>
              <a:t>flusso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può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essere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trasformato</a:t>
            </a:r>
            <a:r>
              <a:rPr lang="en-US" sz="2400" b="1" i="1" dirty="0" smtClean="0"/>
              <a:t> in un </a:t>
            </a:r>
            <a:r>
              <a:rPr lang="en-US" sz="2400" b="1" i="1" dirty="0" err="1" smtClean="0"/>
              <a:t>diagramma</a:t>
            </a:r>
            <a:r>
              <a:rPr lang="en-US" sz="2400" b="1" i="1" dirty="0" smtClean="0"/>
              <a:t> di </a:t>
            </a:r>
            <a:r>
              <a:rPr lang="en-US" sz="2400" b="1" i="1" dirty="0" err="1" smtClean="0"/>
              <a:t>flusso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strutturato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equivalente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85552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Cosa fa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programma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 non </a:t>
            </a:r>
            <a:r>
              <a:rPr lang="en-US" dirty="0" err="1" smtClean="0"/>
              <a:t>Strutturati</a:t>
            </a:r>
            <a:r>
              <a:rPr lang="en-US" dirty="0" smtClean="0"/>
              <a:t>: </a:t>
            </a:r>
            <a:r>
              <a:rPr lang="en-US" dirty="0" err="1" smtClean="0"/>
              <a:t>Problemi</a:t>
            </a:r>
            <a:endParaRPr lang="en-US" dirty="0"/>
          </a:p>
        </p:txBody>
      </p:sp>
      <p:sp>
        <p:nvSpPr>
          <p:cNvPr id="24" name="Ovale 23"/>
          <p:cNvSpPr/>
          <p:nvPr/>
        </p:nvSpPr>
        <p:spPr>
          <a:xfrm>
            <a:off x="1569412" y="1604963"/>
            <a:ext cx="1336099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25" name="Connettore 2 24"/>
          <p:cNvCxnSpPr>
            <a:stCxn id="24" idx="4"/>
            <a:endCxn id="27" idx="1"/>
          </p:cNvCxnSpPr>
          <p:nvPr/>
        </p:nvCxnSpPr>
        <p:spPr>
          <a:xfrm flipH="1">
            <a:off x="2237461" y="1998280"/>
            <a:ext cx="1" cy="139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e 25"/>
          <p:cNvSpPr/>
          <p:nvPr/>
        </p:nvSpPr>
        <p:spPr>
          <a:xfrm>
            <a:off x="3107897" y="5186746"/>
            <a:ext cx="1336099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27" name="Dati 26"/>
          <p:cNvSpPr/>
          <p:nvPr/>
        </p:nvSpPr>
        <p:spPr>
          <a:xfrm>
            <a:off x="1198498" y="2137921"/>
            <a:ext cx="2077926" cy="34353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A,B,C</a:t>
            </a:r>
            <a:endParaRPr lang="en-US" dirty="0"/>
          </a:p>
        </p:txBody>
      </p:sp>
      <p:cxnSp>
        <p:nvCxnSpPr>
          <p:cNvPr id="29" name="Connettore 2 28"/>
          <p:cNvCxnSpPr>
            <a:stCxn id="27" idx="4"/>
            <a:endCxn id="48" idx="0"/>
          </p:cNvCxnSpPr>
          <p:nvPr/>
        </p:nvCxnSpPr>
        <p:spPr>
          <a:xfrm flipH="1">
            <a:off x="2221464" y="2481451"/>
            <a:ext cx="15997" cy="168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mbo 32"/>
          <p:cNvSpPr/>
          <p:nvPr/>
        </p:nvSpPr>
        <p:spPr>
          <a:xfrm>
            <a:off x="1394863" y="3775261"/>
            <a:ext cx="1692252" cy="38972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D=0?</a:t>
            </a:r>
            <a:endParaRPr lang="en-US" dirty="0"/>
          </a:p>
        </p:txBody>
      </p:sp>
      <p:cxnSp>
        <p:nvCxnSpPr>
          <p:cNvPr id="34" name="Connettore 4 33"/>
          <p:cNvCxnSpPr>
            <a:stCxn id="33" idx="1"/>
            <a:endCxn id="72" idx="0"/>
          </p:cNvCxnSpPr>
          <p:nvPr/>
        </p:nvCxnSpPr>
        <p:spPr>
          <a:xfrm rot="10800000" flipV="1">
            <a:off x="1123063" y="3970125"/>
            <a:ext cx="271801" cy="4128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4 34"/>
          <p:cNvCxnSpPr>
            <a:stCxn id="33" idx="3"/>
            <a:endCxn id="37" idx="0"/>
          </p:cNvCxnSpPr>
          <p:nvPr/>
        </p:nvCxnSpPr>
        <p:spPr>
          <a:xfrm>
            <a:off x="3087115" y="3970125"/>
            <a:ext cx="882447" cy="67824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/>
          <p:cNvSpPr txBox="1"/>
          <p:nvPr/>
        </p:nvSpPr>
        <p:spPr>
          <a:xfrm>
            <a:off x="746820" y="3908308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Vero</a:t>
            </a:r>
            <a:endParaRPr lang="en-US" dirty="0"/>
          </a:p>
        </p:txBody>
      </p:sp>
      <p:sp>
        <p:nvSpPr>
          <p:cNvPr id="37" name="Dati 36"/>
          <p:cNvSpPr/>
          <p:nvPr/>
        </p:nvSpPr>
        <p:spPr>
          <a:xfrm>
            <a:off x="2839738" y="4648367"/>
            <a:ext cx="1883040" cy="34353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Stampa F</a:t>
            </a:r>
            <a:endParaRPr lang="en-US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3486800" y="3878243"/>
            <a:ext cx="666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sp>
        <p:nvSpPr>
          <p:cNvPr id="48" name="Rettangolo 47"/>
          <p:cNvSpPr/>
          <p:nvPr/>
        </p:nvSpPr>
        <p:spPr>
          <a:xfrm>
            <a:off x="1375338" y="2650382"/>
            <a:ext cx="1692251" cy="306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D=0</a:t>
            </a:r>
            <a:endParaRPr lang="en-US" dirty="0"/>
          </a:p>
        </p:txBody>
      </p:sp>
      <p:sp>
        <p:nvSpPr>
          <p:cNvPr id="50" name="Rettangolo 49"/>
          <p:cNvSpPr/>
          <p:nvPr/>
        </p:nvSpPr>
        <p:spPr>
          <a:xfrm>
            <a:off x="1375338" y="3134178"/>
            <a:ext cx="1692251" cy="2975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F=A+B</a:t>
            </a:r>
            <a:endParaRPr lang="en-US" dirty="0"/>
          </a:p>
        </p:txBody>
      </p:sp>
      <p:cxnSp>
        <p:nvCxnSpPr>
          <p:cNvPr id="55" name="Connettore 2 54"/>
          <p:cNvCxnSpPr>
            <a:stCxn id="50" idx="2"/>
            <a:endCxn id="33" idx="0"/>
          </p:cNvCxnSpPr>
          <p:nvPr/>
        </p:nvCxnSpPr>
        <p:spPr>
          <a:xfrm>
            <a:off x="2221464" y="3431731"/>
            <a:ext cx="19525" cy="343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>
            <a:stCxn id="37" idx="4"/>
            <a:endCxn id="26" idx="0"/>
          </p:cNvCxnSpPr>
          <p:nvPr/>
        </p:nvCxnSpPr>
        <p:spPr>
          <a:xfrm flipH="1">
            <a:off x="3775947" y="4991897"/>
            <a:ext cx="5311" cy="194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>
            <a:stCxn id="48" idx="2"/>
            <a:endCxn id="50" idx="0"/>
          </p:cNvCxnSpPr>
          <p:nvPr/>
        </p:nvCxnSpPr>
        <p:spPr>
          <a:xfrm>
            <a:off x="2221464" y="2957032"/>
            <a:ext cx="0" cy="177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ttangolo 71"/>
          <p:cNvSpPr/>
          <p:nvPr/>
        </p:nvSpPr>
        <p:spPr>
          <a:xfrm>
            <a:off x="276936" y="4383007"/>
            <a:ext cx="1692251" cy="306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A=C</a:t>
            </a:r>
            <a:endParaRPr lang="en-US" dirty="0"/>
          </a:p>
        </p:txBody>
      </p:sp>
      <p:sp>
        <p:nvSpPr>
          <p:cNvPr id="73" name="Rettangolo 72"/>
          <p:cNvSpPr/>
          <p:nvPr/>
        </p:nvSpPr>
        <p:spPr>
          <a:xfrm>
            <a:off x="276936" y="4934934"/>
            <a:ext cx="1692251" cy="2975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B=F</a:t>
            </a:r>
            <a:endParaRPr lang="en-US" dirty="0"/>
          </a:p>
        </p:txBody>
      </p:sp>
      <p:cxnSp>
        <p:nvCxnSpPr>
          <p:cNvPr id="74" name="Connettore 2 73"/>
          <p:cNvCxnSpPr>
            <a:stCxn id="72" idx="2"/>
            <a:endCxn id="73" idx="0"/>
          </p:cNvCxnSpPr>
          <p:nvPr/>
        </p:nvCxnSpPr>
        <p:spPr>
          <a:xfrm>
            <a:off x="1123062" y="4689657"/>
            <a:ext cx="0" cy="245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4 79"/>
          <p:cNvCxnSpPr>
            <a:stCxn id="82" idx="1"/>
            <a:endCxn id="50" idx="1"/>
          </p:cNvCxnSpPr>
          <p:nvPr/>
        </p:nvCxnSpPr>
        <p:spPr>
          <a:xfrm rot="10800000" flipH="1">
            <a:off x="291674" y="3282955"/>
            <a:ext cx="1083663" cy="2280004"/>
          </a:xfrm>
          <a:prstGeom prst="bentConnector3">
            <a:avLst>
              <a:gd name="adj1" fmla="val -210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ttangolo 81"/>
          <p:cNvSpPr/>
          <p:nvPr/>
        </p:nvSpPr>
        <p:spPr>
          <a:xfrm>
            <a:off x="291675" y="5409634"/>
            <a:ext cx="1692251" cy="306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D=1</a:t>
            </a:r>
            <a:endParaRPr lang="en-US" dirty="0"/>
          </a:p>
        </p:txBody>
      </p:sp>
      <p:cxnSp>
        <p:nvCxnSpPr>
          <p:cNvPr id="85" name="Connettore 2 84"/>
          <p:cNvCxnSpPr>
            <a:stCxn id="73" idx="2"/>
            <a:endCxn id="82" idx="0"/>
          </p:cNvCxnSpPr>
          <p:nvPr/>
        </p:nvCxnSpPr>
        <p:spPr>
          <a:xfrm>
            <a:off x="1123062" y="5232487"/>
            <a:ext cx="14739" cy="177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94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Cosa fa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programma</a:t>
            </a:r>
            <a:r>
              <a:rPr lang="en-US" dirty="0" smtClean="0"/>
              <a:t>?</a:t>
            </a:r>
          </a:p>
          <a:p>
            <a:r>
              <a:rPr lang="en-US" dirty="0" smtClean="0"/>
              <a:t>Stampa F=A+B+C …</a:t>
            </a:r>
          </a:p>
          <a:p>
            <a:endParaRPr lang="en-US" dirty="0"/>
          </a:p>
          <a:p>
            <a:r>
              <a:rPr lang="en-US" dirty="0" err="1" smtClean="0"/>
              <a:t>L’uso</a:t>
            </a:r>
            <a:r>
              <a:rPr lang="en-US" dirty="0" smtClean="0"/>
              <a:t> di </a:t>
            </a:r>
            <a:r>
              <a:rPr lang="en-US" dirty="0" err="1" smtClean="0"/>
              <a:t>pogrammi</a:t>
            </a:r>
            <a:r>
              <a:rPr lang="en-US" dirty="0" smtClean="0"/>
              <a:t> non </a:t>
            </a:r>
            <a:r>
              <a:rPr lang="en-US" dirty="0" err="1" smtClean="0"/>
              <a:t>strutturati</a:t>
            </a:r>
            <a:r>
              <a:rPr lang="en-US" dirty="0" smtClean="0"/>
              <a:t> porta a </a:t>
            </a:r>
            <a:r>
              <a:rPr lang="en-US" dirty="0" err="1" smtClean="0"/>
              <a:t>codice</a:t>
            </a:r>
            <a:r>
              <a:rPr lang="en-US" dirty="0" smtClean="0"/>
              <a:t> non </a:t>
            </a:r>
            <a:r>
              <a:rPr lang="en-US" dirty="0" err="1" smtClean="0"/>
              <a:t>leggibile</a:t>
            </a:r>
            <a:r>
              <a:rPr lang="en-US" dirty="0" smtClean="0"/>
              <a:t> e </a:t>
            </a:r>
            <a:r>
              <a:rPr lang="en-US" dirty="0" err="1" smtClean="0"/>
              <a:t>spesso</a:t>
            </a:r>
            <a:r>
              <a:rPr lang="en-US" dirty="0" smtClean="0"/>
              <a:t> </a:t>
            </a:r>
            <a:r>
              <a:rPr lang="en-US" dirty="0" err="1" smtClean="0"/>
              <a:t>pieno</a:t>
            </a:r>
            <a:r>
              <a:rPr lang="en-US" dirty="0" smtClean="0"/>
              <a:t> di </a:t>
            </a:r>
            <a:r>
              <a:rPr lang="en-US" dirty="0" err="1" smtClean="0"/>
              <a:t>errori</a:t>
            </a:r>
            <a:r>
              <a:rPr lang="en-US" dirty="0" smtClean="0"/>
              <a:t> ….</a:t>
            </a: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 non </a:t>
            </a:r>
            <a:r>
              <a:rPr lang="en-US" dirty="0" err="1" smtClean="0"/>
              <a:t>Strutturati</a:t>
            </a:r>
            <a:r>
              <a:rPr lang="en-US" dirty="0" smtClean="0"/>
              <a:t>: </a:t>
            </a:r>
            <a:r>
              <a:rPr lang="en-US" dirty="0" err="1" smtClean="0"/>
              <a:t>Problemi</a:t>
            </a:r>
            <a:endParaRPr lang="en-US" dirty="0"/>
          </a:p>
        </p:txBody>
      </p:sp>
      <p:sp>
        <p:nvSpPr>
          <p:cNvPr id="24" name="Ovale 23"/>
          <p:cNvSpPr/>
          <p:nvPr/>
        </p:nvSpPr>
        <p:spPr>
          <a:xfrm>
            <a:off x="1569412" y="1604963"/>
            <a:ext cx="1336099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25" name="Connettore 2 24"/>
          <p:cNvCxnSpPr>
            <a:stCxn id="24" idx="4"/>
            <a:endCxn id="27" idx="1"/>
          </p:cNvCxnSpPr>
          <p:nvPr/>
        </p:nvCxnSpPr>
        <p:spPr>
          <a:xfrm flipH="1">
            <a:off x="2237461" y="1998280"/>
            <a:ext cx="1" cy="139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e 25"/>
          <p:cNvSpPr/>
          <p:nvPr/>
        </p:nvSpPr>
        <p:spPr>
          <a:xfrm>
            <a:off x="3107897" y="5186746"/>
            <a:ext cx="1336099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27" name="Dati 26"/>
          <p:cNvSpPr/>
          <p:nvPr/>
        </p:nvSpPr>
        <p:spPr>
          <a:xfrm>
            <a:off x="1198498" y="2137921"/>
            <a:ext cx="2077926" cy="34353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A,B,C</a:t>
            </a:r>
            <a:endParaRPr lang="en-US" dirty="0"/>
          </a:p>
        </p:txBody>
      </p:sp>
      <p:cxnSp>
        <p:nvCxnSpPr>
          <p:cNvPr id="29" name="Connettore 2 28"/>
          <p:cNvCxnSpPr>
            <a:stCxn id="27" idx="4"/>
            <a:endCxn id="48" idx="0"/>
          </p:cNvCxnSpPr>
          <p:nvPr/>
        </p:nvCxnSpPr>
        <p:spPr>
          <a:xfrm flipH="1">
            <a:off x="2221464" y="2481451"/>
            <a:ext cx="15997" cy="168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mbo 32"/>
          <p:cNvSpPr/>
          <p:nvPr/>
        </p:nvSpPr>
        <p:spPr>
          <a:xfrm>
            <a:off x="1394863" y="3775261"/>
            <a:ext cx="1692252" cy="38972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D=0?</a:t>
            </a:r>
            <a:endParaRPr lang="en-US" dirty="0"/>
          </a:p>
        </p:txBody>
      </p:sp>
      <p:cxnSp>
        <p:nvCxnSpPr>
          <p:cNvPr id="34" name="Connettore 4 33"/>
          <p:cNvCxnSpPr>
            <a:stCxn id="33" idx="1"/>
            <a:endCxn id="72" idx="0"/>
          </p:cNvCxnSpPr>
          <p:nvPr/>
        </p:nvCxnSpPr>
        <p:spPr>
          <a:xfrm rot="10800000" flipV="1">
            <a:off x="1123063" y="3970125"/>
            <a:ext cx="271801" cy="4128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4 34"/>
          <p:cNvCxnSpPr>
            <a:stCxn id="33" idx="3"/>
            <a:endCxn id="37" idx="0"/>
          </p:cNvCxnSpPr>
          <p:nvPr/>
        </p:nvCxnSpPr>
        <p:spPr>
          <a:xfrm>
            <a:off x="3087115" y="3970125"/>
            <a:ext cx="882447" cy="67824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/>
          <p:cNvSpPr txBox="1"/>
          <p:nvPr/>
        </p:nvSpPr>
        <p:spPr>
          <a:xfrm>
            <a:off x="746820" y="3908308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Vero</a:t>
            </a:r>
            <a:endParaRPr lang="en-US" dirty="0"/>
          </a:p>
        </p:txBody>
      </p:sp>
      <p:sp>
        <p:nvSpPr>
          <p:cNvPr id="37" name="Dati 36"/>
          <p:cNvSpPr/>
          <p:nvPr/>
        </p:nvSpPr>
        <p:spPr>
          <a:xfrm>
            <a:off x="2839738" y="4648367"/>
            <a:ext cx="1883040" cy="34353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Stampa F</a:t>
            </a:r>
            <a:endParaRPr lang="en-US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3486800" y="3878243"/>
            <a:ext cx="666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sp>
        <p:nvSpPr>
          <p:cNvPr id="48" name="Rettangolo 47"/>
          <p:cNvSpPr/>
          <p:nvPr/>
        </p:nvSpPr>
        <p:spPr>
          <a:xfrm>
            <a:off x="1375338" y="2650382"/>
            <a:ext cx="1692251" cy="306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D=0</a:t>
            </a:r>
            <a:endParaRPr lang="en-US" dirty="0"/>
          </a:p>
        </p:txBody>
      </p:sp>
      <p:sp>
        <p:nvSpPr>
          <p:cNvPr id="50" name="Rettangolo 49"/>
          <p:cNvSpPr/>
          <p:nvPr/>
        </p:nvSpPr>
        <p:spPr>
          <a:xfrm>
            <a:off x="1375338" y="3134178"/>
            <a:ext cx="1692251" cy="2975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F=A+B</a:t>
            </a:r>
            <a:endParaRPr lang="en-US" dirty="0"/>
          </a:p>
        </p:txBody>
      </p:sp>
      <p:cxnSp>
        <p:nvCxnSpPr>
          <p:cNvPr id="55" name="Connettore 2 54"/>
          <p:cNvCxnSpPr>
            <a:stCxn id="50" idx="2"/>
            <a:endCxn id="33" idx="0"/>
          </p:cNvCxnSpPr>
          <p:nvPr/>
        </p:nvCxnSpPr>
        <p:spPr>
          <a:xfrm>
            <a:off x="2221464" y="3431731"/>
            <a:ext cx="19525" cy="343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>
            <a:stCxn id="37" idx="4"/>
            <a:endCxn id="26" idx="0"/>
          </p:cNvCxnSpPr>
          <p:nvPr/>
        </p:nvCxnSpPr>
        <p:spPr>
          <a:xfrm flipH="1">
            <a:off x="3775947" y="4991897"/>
            <a:ext cx="5311" cy="194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>
            <a:stCxn id="48" idx="2"/>
            <a:endCxn id="50" idx="0"/>
          </p:cNvCxnSpPr>
          <p:nvPr/>
        </p:nvCxnSpPr>
        <p:spPr>
          <a:xfrm>
            <a:off x="2221464" y="2957032"/>
            <a:ext cx="0" cy="177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ttangolo 71"/>
          <p:cNvSpPr/>
          <p:nvPr/>
        </p:nvSpPr>
        <p:spPr>
          <a:xfrm>
            <a:off x="276936" y="4383007"/>
            <a:ext cx="1692251" cy="306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A=C</a:t>
            </a:r>
            <a:endParaRPr lang="en-US" dirty="0"/>
          </a:p>
        </p:txBody>
      </p:sp>
      <p:sp>
        <p:nvSpPr>
          <p:cNvPr id="73" name="Rettangolo 72"/>
          <p:cNvSpPr/>
          <p:nvPr/>
        </p:nvSpPr>
        <p:spPr>
          <a:xfrm>
            <a:off x="276936" y="4934934"/>
            <a:ext cx="1692251" cy="2975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B=F</a:t>
            </a:r>
            <a:endParaRPr lang="en-US" dirty="0"/>
          </a:p>
        </p:txBody>
      </p:sp>
      <p:cxnSp>
        <p:nvCxnSpPr>
          <p:cNvPr id="74" name="Connettore 2 73"/>
          <p:cNvCxnSpPr>
            <a:stCxn id="72" idx="2"/>
            <a:endCxn id="73" idx="0"/>
          </p:cNvCxnSpPr>
          <p:nvPr/>
        </p:nvCxnSpPr>
        <p:spPr>
          <a:xfrm>
            <a:off x="1123062" y="4689657"/>
            <a:ext cx="0" cy="245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4 79"/>
          <p:cNvCxnSpPr>
            <a:stCxn id="82" idx="1"/>
            <a:endCxn id="50" idx="1"/>
          </p:cNvCxnSpPr>
          <p:nvPr/>
        </p:nvCxnSpPr>
        <p:spPr>
          <a:xfrm rot="10800000" flipH="1">
            <a:off x="291674" y="3282955"/>
            <a:ext cx="1083663" cy="2280004"/>
          </a:xfrm>
          <a:prstGeom prst="bentConnector3">
            <a:avLst>
              <a:gd name="adj1" fmla="val -210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ttangolo 81"/>
          <p:cNvSpPr/>
          <p:nvPr/>
        </p:nvSpPr>
        <p:spPr>
          <a:xfrm>
            <a:off x="291675" y="5409634"/>
            <a:ext cx="1692251" cy="306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D=1</a:t>
            </a:r>
            <a:endParaRPr lang="en-US" dirty="0"/>
          </a:p>
        </p:txBody>
      </p:sp>
      <p:cxnSp>
        <p:nvCxnSpPr>
          <p:cNvPr id="85" name="Connettore 2 84"/>
          <p:cNvCxnSpPr>
            <a:stCxn id="73" idx="2"/>
            <a:endCxn id="82" idx="0"/>
          </p:cNvCxnSpPr>
          <p:nvPr/>
        </p:nvCxnSpPr>
        <p:spPr>
          <a:xfrm>
            <a:off x="1123062" y="5232487"/>
            <a:ext cx="14739" cy="177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00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Algoritm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Concetti</a:t>
            </a:r>
            <a:r>
              <a:rPr lang="en-US" dirty="0" smtClean="0"/>
              <a:t> </a:t>
            </a:r>
            <a:r>
              <a:rPr lang="en-US" dirty="0" err="1" smtClean="0"/>
              <a:t>acquisiti</a:t>
            </a:r>
            <a:endParaRPr lang="en-US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L’algoritmo</a:t>
            </a:r>
            <a:r>
              <a:rPr lang="en-US" dirty="0" smtClean="0"/>
              <a:t> </a:t>
            </a:r>
            <a:r>
              <a:rPr lang="en-US" dirty="0" err="1" smtClean="0"/>
              <a:t>definisce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sequenza</a:t>
            </a:r>
            <a:r>
              <a:rPr lang="en-US" dirty="0" smtClean="0"/>
              <a:t> di </a:t>
            </a:r>
            <a:r>
              <a:rPr lang="en-US" dirty="0" err="1" smtClean="0"/>
              <a:t>passi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permettono</a:t>
            </a:r>
            <a:r>
              <a:rPr lang="en-US" dirty="0" smtClean="0"/>
              <a:t> </a:t>
            </a:r>
            <a:r>
              <a:rPr lang="en-US" dirty="0" err="1" smtClean="0"/>
              <a:t>all’esecutore</a:t>
            </a:r>
            <a:r>
              <a:rPr lang="en-US" dirty="0" smtClean="0"/>
              <a:t> di </a:t>
            </a:r>
            <a:r>
              <a:rPr lang="en-US" dirty="0" err="1" smtClean="0"/>
              <a:t>ottenere</a:t>
            </a:r>
            <a:r>
              <a:rPr lang="en-US" dirty="0" smtClean="0"/>
              <a:t> un </a:t>
            </a:r>
            <a:r>
              <a:rPr lang="en-US" dirty="0" err="1" smtClean="0"/>
              <a:t>risultato</a:t>
            </a:r>
            <a:r>
              <a:rPr lang="en-US" dirty="0" smtClean="0"/>
              <a:t> in base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di cui dispone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un </a:t>
            </a:r>
            <a:r>
              <a:rPr lang="en-US" b="1" i="1" dirty="0" err="1" smtClean="0"/>
              <a:t>linguaggio</a:t>
            </a:r>
            <a:r>
              <a:rPr lang="en-US" i="1" dirty="0" smtClean="0"/>
              <a:t> </a:t>
            </a:r>
            <a:r>
              <a:rPr lang="en-US" b="1" i="1" dirty="0" err="1" smtClean="0"/>
              <a:t>visuale</a:t>
            </a:r>
            <a:r>
              <a:rPr lang="en-US" dirty="0" smtClean="0"/>
              <a:t> per </a:t>
            </a:r>
            <a:r>
              <a:rPr lang="en-US" dirty="0" err="1" smtClean="0"/>
              <a:t>rappresentare</a:t>
            </a:r>
            <a:r>
              <a:rPr lang="en-US" dirty="0" smtClean="0"/>
              <a:t> </a:t>
            </a:r>
            <a:r>
              <a:rPr lang="en-US" dirty="0" err="1" smtClean="0"/>
              <a:t>algoritmi</a:t>
            </a: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 </a:t>
            </a:r>
            <a:r>
              <a:rPr lang="en-US" dirty="0" err="1" smtClean="0"/>
              <a:t>strutturati</a:t>
            </a:r>
            <a:r>
              <a:rPr lang="en-US" dirty="0" smtClean="0"/>
              <a:t> </a:t>
            </a:r>
            <a:r>
              <a:rPr lang="en-US" dirty="0" err="1" smtClean="0"/>
              <a:t>utilizzano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strutture</a:t>
            </a:r>
            <a:r>
              <a:rPr lang="en-US" dirty="0" smtClean="0"/>
              <a:t> </a:t>
            </a:r>
            <a:r>
              <a:rPr lang="en-US" dirty="0" err="1" smtClean="0"/>
              <a:t>avanzate</a:t>
            </a:r>
            <a:r>
              <a:rPr lang="en-US" dirty="0" smtClean="0"/>
              <a:t> per </a:t>
            </a:r>
            <a:r>
              <a:rPr lang="en-US" dirty="0" err="1" smtClean="0"/>
              <a:t>rappresentare</a:t>
            </a:r>
            <a:r>
              <a:rPr lang="en-US" dirty="0" smtClean="0"/>
              <a:t> I </a:t>
            </a:r>
            <a:r>
              <a:rPr lang="en-US" dirty="0" err="1" smtClean="0"/>
              <a:t>passi</a:t>
            </a:r>
            <a:r>
              <a:rPr lang="en-US" dirty="0" smtClean="0"/>
              <a:t> (</a:t>
            </a:r>
            <a:r>
              <a:rPr lang="en-US" dirty="0" err="1" smtClean="0"/>
              <a:t>selezione</a:t>
            </a:r>
            <a:r>
              <a:rPr lang="en-US" dirty="0" smtClean="0"/>
              <a:t> e </a:t>
            </a:r>
            <a:r>
              <a:rPr lang="en-US" dirty="0" err="1" smtClean="0"/>
              <a:t>cicli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97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Esempi</a:t>
            </a:r>
            <a:r>
              <a:rPr lang="en-US" dirty="0" smtClean="0"/>
              <a:t> di </a:t>
            </a:r>
            <a:r>
              <a:rPr lang="en-US" dirty="0" err="1" smtClean="0"/>
              <a:t>Algoritmi</a:t>
            </a:r>
            <a:endParaRPr lang="en-US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1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Stampa in </a:t>
            </a:r>
            <a:r>
              <a:rPr lang="en-US" dirty="0" err="1" smtClean="0"/>
              <a:t>Ordine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05180" y="2660073"/>
            <a:ext cx="8228160" cy="2900472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 err="1" smtClean="0"/>
              <a:t>Richiedere</a:t>
            </a:r>
            <a:r>
              <a:rPr lang="en-US" sz="3200" b="1" i="1" dirty="0" smtClean="0"/>
              <a:t> in </a:t>
            </a:r>
            <a:r>
              <a:rPr lang="en-US" sz="3200" b="1" i="1" dirty="0" err="1" smtClean="0"/>
              <a:t>ingresso</a:t>
            </a:r>
            <a:r>
              <a:rPr lang="en-US" sz="3200" b="1" i="1" dirty="0" smtClean="0"/>
              <a:t> 3 numeri e </a:t>
            </a:r>
            <a:r>
              <a:rPr lang="en-US" sz="3200" b="1" i="1" dirty="0" err="1" smtClean="0"/>
              <a:t>stampare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il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massimo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99084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Rappresentazione</a:t>
            </a:r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sz="half" idx="2"/>
          </p:nvPr>
        </p:nvSpPr>
        <p:spPr>
          <a:xfrm>
            <a:off x="391245" y="2505075"/>
            <a:ext cx="3868737" cy="368458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it-IT" dirty="0"/>
              <a:t>Un </a:t>
            </a:r>
            <a:r>
              <a:rPr lang="it-IT" b="1" i="1" dirty="0"/>
              <a:t>codice</a:t>
            </a:r>
            <a:r>
              <a:rPr lang="it-IT" dirty="0"/>
              <a:t> è una rappresentazione di un insieme di </a:t>
            </a:r>
            <a:r>
              <a:rPr lang="it-IT" b="1" i="1" dirty="0"/>
              <a:t>simboli</a:t>
            </a:r>
            <a:r>
              <a:rPr lang="it-IT" dirty="0"/>
              <a:t> in grado di rappresentare l'informazione che viene così </a:t>
            </a:r>
            <a:r>
              <a:rPr lang="it-IT" b="1" i="1" dirty="0"/>
              <a:t>codificata</a:t>
            </a:r>
            <a:r>
              <a:rPr lang="it-IT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Elaborazione</a:t>
            </a:r>
            <a:endParaRPr lang="en-US" dirty="0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>
          <a:xfrm>
            <a:off x="4930489" y="2505075"/>
            <a:ext cx="3887788" cy="368458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it-IT" dirty="0" smtClean="0"/>
              <a:t>Il processo di trasformazione dei dati che conduce alla produzione di nuovi dati (ed eventualmente di nuove informazioni)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Terminologia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96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Stampa </a:t>
            </a:r>
            <a:r>
              <a:rPr lang="en-US" dirty="0" err="1" smtClean="0"/>
              <a:t>il</a:t>
            </a:r>
            <a:r>
              <a:rPr lang="en-US" dirty="0" smtClean="0"/>
              <a:t> Massimo di </a:t>
            </a:r>
            <a:r>
              <a:rPr lang="en-US" dirty="0" err="1" smtClean="0"/>
              <a:t>tre</a:t>
            </a:r>
            <a:endParaRPr lang="en-US" dirty="0"/>
          </a:p>
        </p:txBody>
      </p:sp>
      <p:sp>
        <p:nvSpPr>
          <p:cNvPr id="4" name="Ovale 3"/>
          <p:cNvSpPr/>
          <p:nvPr/>
        </p:nvSpPr>
        <p:spPr>
          <a:xfrm>
            <a:off x="3606030" y="1407536"/>
            <a:ext cx="1336099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5" name="Connettore 2 4"/>
          <p:cNvCxnSpPr>
            <a:stCxn id="4" idx="4"/>
            <a:endCxn id="7" idx="1"/>
          </p:cNvCxnSpPr>
          <p:nvPr/>
        </p:nvCxnSpPr>
        <p:spPr>
          <a:xfrm flipH="1">
            <a:off x="4274079" y="1800853"/>
            <a:ext cx="1" cy="139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/>
          <p:cNvSpPr/>
          <p:nvPr/>
        </p:nvSpPr>
        <p:spPr>
          <a:xfrm>
            <a:off x="3723154" y="5516200"/>
            <a:ext cx="1336099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7" name="Dati 6"/>
          <p:cNvSpPr/>
          <p:nvPr/>
        </p:nvSpPr>
        <p:spPr>
          <a:xfrm>
            <a:off x="3235116" y="1940494"/>
            <a:ext cx="2077926" cy="34353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A,B,C</a:t>
            </a:r>
            <a:endParaRPr lang="en-US" dirty="0"/>
          </a:p>
        </p:txBody>
      </p:sp>
      <p:cxnSp>
        <p:nvCxnSpPr>
          <p:cNvPr id="8" name="Connettore 2 7"/>
          <p:cNvCxnSpPr>
            <a:stCxn id="7" idx="4"/>
            <a:endCxn id="9" idx="0"/>
          </p:cNvCxnSpPr>
          <p:nvPr/>
        </p:nvCxnSpPr>
        <p:spPr>
          <a:xfrm>
            <a:off x="4274079" y="2284024"/>
            <a:ext cx="0" cy="168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mbo 8"/>
          <p:cNvSpPr/>
          <p:nvPr/>
        </p:nvSpPr>
        <p:spPr>
          <a:xfrm>
            <a:off x="3427953" y="2452955"/>
            <a:ext cx="1692252" cy="38972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A&gt;B</a:t>
            </a:r>
            <a:endParaRPr lang="en-US" dirty="0"/>
          </a:p>
        </p:txBody>
      </p:sp>
      <p:cxnSp>
        <p:nvCxnSpPr>
          <p:cNvPr id="10" name="Connettore 4 9"/>
          <p:cNvCxnSpPr>
            <a:stCxn id="9" idx="1"/>
            <a:endCxn id="35" idx="0"/>
          </p:cNvCxnSpPr>
          <p:nvPr/>
        </p:nvCxnSpPr>
        <p:spPr>
          <a:xfrm rot="10800000" flipV="1">
            <a:off x="2484971" y="2647818"/>
            <a:ext cx="942982" cy="35347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4 10"/>
          <p:cNvCxnSpPr>
            <a:stCxn id="9" idx="3"/>
            <a:endCxn id="64" idx="0"/>
          </p:cNvCxnSpPr>
          <p:nvPr/>
        </p:nvCxnSpPr>
        <p:spPr>
          <a:xfrm>
            <a:off x="5120205" y="2647819"/>
            <a:ext cx="1668966" cy="40625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2884363" y="2326253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Vero</a:t>
            </a:r>
            <a:endParaRPr lang="en-US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5047037" y="2296208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sp>
        <p:nvSpPr>
          <p:cNvPr id="35" name="Rombo 34"/>
          <p:cNvSpPr/>
          <p:nvPr/>
        </p:nvSpPr>
        <p:spPr>
          <a:xfrm>
            <a:off x="1638845" y="3001292"/>
            <a:ext cx="1692252" cy="38972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A&gt;C</a:t>
            </a:r>
            <a:endParaRPr lang="en-US" dirty="0"/>
          </a:p>
        </p:txBody>
      </p:sp>
      <p:cxnSp>
        <p:nvCxnSpPr>
          <p:cNvPr id="46" name="Connettore 4 45"/>
          <p:cNvCxnSpPr>
            <a:stCxn id="35" idx="1"/>
            <a:endCxn id="134" idx="0"/>
          </p:cNvCxnSpPr>
          <p:nvPr/>
        </p:nvCxnSpPr>
        <p:spPr>
          <a:xfrm rot="10800000" flipV="1">
            <a:off x="1202773" y="3196156"/>
            <a:ext cx="436072" cy="4098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4 50"/>
          <p:cNvCxnSpPr>
            <a:stCxn id="35" idx="3"/>
            <a:endCxn id="139" idx="0"/>
          </p:cNvCxnSpPr>
          <p:nvPr/>
        </p:nvCxnSpPr>
        <p:spPr>
          <a:xfrm>
            <a:off x="3331097" y="3196156"/>
            <a:ext cx="187754" cy="43604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sellaDiTesto 52"/>
          <p:cNvSpPr txBox="1"/>
          <p:nvPr/>
        </p:nvSpPr>
        <p:spPr>
          <a:xfrm>
            <a:off x="1082084" y="2924942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Vero</a:t>
            </a:r>
            <a:endParaRPr lang="en-US" dirty="0"/>
          </a:p>
        </p:txBody>
      </p:sp>
      <p:sp>
        <p:nvSpPr>
          <p:cNvPr id="64" name="Rombo 63"/>
          <p:cNvSpPr/>
          <p:nvPr/>
        </p:nvSpPr>
        <p:spPr>
          <a:xfrm>
            <a:off x="5943045" y="3054078"/>
            <a:ext cx="1692252" cy="38972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B&gt;C</a:t>
            </a:r>
            <a:endParaRPr lang="en-US" dirty="0"/>
          </a:p>
        </p:txBody>
      </p:sp>
      <p:cxnSp>
        <p:nvCxnSpPr>
          <p:cNvPr id="65" name="Connettore 4 64"/>
          <p:cNvCxnSpPr>
            <a:stCxn id="64" idx="1"/>
            <a:endCxn id="145" idx="0"/>
          </p:cNvCxnSpPr>
          <p:nvPr/>
        </p:nvCxnSpPr>
        <p:spPr>
          <a:xfrm rot="10800000" flipV="1">
            <a:off x="5620757" y="3248942"/>
            <a:ext cx="322288" cy="35745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4 67"/>
          <p:cNvCxnSpPr>
            <a:stCxn id="64" idx="3"/>
            <a:endCxn id="146" idx="0"/>
          </p:cNvCxnSpPr>
          <p:nvPr/>
        </p:nvCxnSpPr>
        <p:spPr>
          <a:xfrm>
            <a:off x="7635297" y="3248942"/>
            <a:ext cx="250886" cy="3283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e 80"/>
          <p:cNvSpPr/>
          <p:nvPr/>
        </p:nvSpPr>
        <p:spPr>
          <a:xfrm>
            <a:off x="4249991" y="4454943"/>
            <a:ext cx="280554" cy="217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CasellaDiTesto 81"/>
          <p:cNvSpPr txBox="1"/>
          <p:nvPr/>
        </p:nvSpPr>
        <p:spPr>
          <a:xfrm>
            <a:off x="7693019" y="2924942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sp>
        <p:nvSpPr>
          <p:cNvPr id="83" name="CasellaDiTesto 82"/>
          <p:cNvSpPr txBox="1"/>
          <p:nvPr/>
        </p:nvSpPr>
        <p:spPr>
          <a:xfrm>
            <a:off x="3388742" y="2903458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sp>
        <p:nvSpPr>
          <p:cNvPr id="88" name="CasellaDiTesto 87"/>
          <p:cNvSpPr txBox="1"/>
          <p:nvPr/>
        </p:nvSpPr>
        <p:spPr>
          <a:xfrm>
            <a:off x="5374384" y="2872895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Vero</a:t>
            </a:r>
            <a:endParaRPr lang="en-US" dirty="0"/>
          </a:p>
        </p:txBody>
      </p:sp>
      <p:cxnSp>
        <p:nvCxnSpPr>
          <p:cNvPr id="90" name="Connettore 4 89"/>
          <p:cNvCxnSpPr>
            <a:stCxn id="134" idx="2"/>
            <a:endCxn id="178" idx="2"/>
          </p:cNvCxnSpPr>
          <p:nvPr/>
        </p:nvCxnSpPr>
        <p:spPr>
          <a:xfrm rot="16200000" flipH="1">
            <a:off x="1681078" y="3477531"/>
            <a:ext cx="185310" cy="114192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4 91"/>
          <p:cNvCxnSpPr>
            <a:stCxn id="139" idx="2"/>
            <a:endCxn id="178" idx="6"/>
          </p:cNvCxnSpPr>
          <p:nvPr/>
        </p:nvCxnSpPr>
        <p:spPr>
          <a:xfrm rot="5400000">
            <a:off x="2966752" y="3589046"/>
            <a:ext cx="210595" cy="89360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4 93"/>
          <p:cNvCxnSpPr>
            <a:stCxn id="145" idx="2"/>
            <a:endCxn id="184" idx="2"/>
          </p:cNvCxnSpPr>
          <p:nvPr/>
        </p:nvCxnSpPr>
        <p:spPr>
          <a:xfrm rot="16200000" flipH="1">
            <a:off x="6006508" y="3579994"/>
            <a:ext cx="194269" cy="96577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4 95"/>
          <p:cNvCxnSpPr>
            <a:stCxn id="146" idx="2"/>
            <a:endCxn id="184" idx="6"/>
          </p:cNvCxnSpPr>
          <p:nvPr/>
        </p:nvCxnSpPr>
        <p:spPr>
          <a:xfrm rot="5400000">
            <a:off x="7221658" y="3495490"/>
            <a:ext cx="309950" cy="10191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2 98"/>
          <p:cNvCxnSpPr>
            <a:stCxn id="81" idx="4"/>
            <a:endCxn id="138" idx="1"/>
          </p:cNvCxnSpPr>
          <p:nvPr/>
        </p:nvCxnSpPr>
        <p:spPr>
          <a:xfrm>
            <a:off x="4390268" y="4672834"/>
            <a:ext cx="0" cy="306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ttangolo 133"/>
          <p:cNvSpPr/>
          <p:nvPr/>
        </p:nvSpPr>
        <p:spPr>
          <a:xfrm>
            <a:off x="576798" y="3605964"/>
            <a:ext cx="1251949" cy="349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Max=A</a:t>
            </a:r>
            <a:endParaRPr lang="en-US" dirty="0"/>
          </a:p>
        </p:txBody>
      </p:sp>
      <p:sp>
        <p:nvSpPr>
          <p:cNvPr id="138" name="Dati 137"/>
          <p:cNvSpPr/>
          <p:nvPr/>
        </p:nvSpPr>
        <p:spPr>
          <a:xfrm>
            <a:off x="3245624" y="4979064"/>
            <a:ext cx="2289287" cy="36707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Stampa Max</a:t>
            </a:r>
            <a:endParaRPr lang="en-US" dirty="0"/>
          </a:p>
        </p:txBody>
      </p:sp>
      <p:sp>
        <p:nvSpPr>
          <p:cNvPr id="139" name="Rettangolo 138"/>
          <p:cNvSpPr/>
          <p:nvPr/>
        </p:nvSpPr>
        <p:spPr>
          <a:xfrm>
            <a:off x="2895025" y="3632196"/>
            <a:ext cx="1247651" cy="298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Max=C</a:t>
            </a:r>
            <a:endParaRPr lang="en-US" dirty="0"/>
          </a:p>
        </p:txBody>
      </p:sp>
      <p:sp>
        <p:nvSpPr>
          <p:cNvPr id="145" name="Rettangolo 144"/>
          <p:cNvSpPr/>
          <p:nvPr/>
        </p:nvSpPr>
        <p:spPr>
          <a:xfrm>
            <a:off x="5004642" y="3606400"/>
            <a:ext cx="1232229" cy="3593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Max=B</a:t>
            </a:r>
            <a:endParaRPr lang="en-US" dirty="0"/>
          </a:p>
        </p:txBody>
      </p:sp>
      <p:sp>
        <p:nvSpPr>
          <p:cNvPr id="146" name="Rettangolo 145"/>
          <p:cNvSpPr/>
          <p:nvPr/>
        </p:nvSpPr>
        <p:spPr>
          <a:xfrm>
            <a:off x="7226184" y="3577292"/>
            <a:ext cx="1319998" cy="272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Max=C</a:t>
            </a:r>
            <a:endParaRPr lang="en-US" dirty="0"/>
          </a:p>
        </p:txBody>
      </p:sp>
      <p:cxnSp>
        <p:nvCxnSpPr>
          <p:cNvPr id="169" name="Connettore 2 168"/>
          <p:cNvCxnSpPr>
            <a:stCxn id="138" idx="4"/>
            <a:endCxn id="6" idx="0"/>
          </p:cNvCxnSpPr>
          <p:nvPr/>
        </p:nvCxnSpPr>
        <p:spPr>
          <a:xfrm>
            <a:off x="4390268" y="5346139"/>
            <a:ext cx="936" cy="170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Ovale 177"/>
          <p:cNvSpPr/>
          <p:nvPr/>
        </p:nvSpPr>
        <p:spPr>
          <a:xfrm>
            <a:off x="2344693" y="4032200"/>
            <a:ext cx="280554" cy="217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e 183"/>
          <p:cNvSpPr/>
          <p:nvPr/>
        </p:nvSpPr>
        <p:spPr>
          <a:xfrm>
            <a:off x="6586528" y="4051069"/>
            <a:ext cx="280554" cy="2178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5" name="Connettore 4 194"/>
          <p:cNvCxnSpPr>
            <a:stCxn id="178" idx="4"/>
            <a:endCxn id="81" idx="2"/>
          </p:cNvCxnSpPr>
          <p:nvPr/>
        </p:nvCxnSpPr>
        <p:spPr>
          <a:xfrm rot="16200000" flipH="1">
            <a:off x="3210581" y="3524479"/>
            <a:ext cx="313798" cy="176502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4 196"/>
          <p:cNvCxnSpPr>
            <a:stCxn id="184" idx="5"/>
            <a:endCxn id="81" idx="6"/>
          </p:cNvCxnSpPr>
          <p:nvPr/>
        </p:nvCxnSpPr>
        <p:spPr>
          <a:xfrm rot="5400000">
            <a:off x="5514852" y="3252745"/>
            <a:ext cx="326838" cy="22954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Rettangolo 197"/>
          <p:cNvSpPr/>
          <p:nvPr/>
        </p:nvSpPr>
        <p:spPr>
          <a:xfrm>
            <a:off x="259772" y="2695585"/>
            <a:ext cx="3990219" cy="1573375"/>
          </a:xfrm>
          <a:prstGeom prst="rect">
            <a:avLst/>
          </a:prstGeom>
          <a:solidFill>
            <a:srgbClr val="5B9BD5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If-then-else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99" name="Rettangolo 198"/>
          <p:cNvSpPr/>
          <p:nvPr/>
        </p:nvSpPr>
        <p:spPr>
          <a:xfrm>
            <a:off x="4930844" y="2695585"/>
            <a:ext cx="3990219" cy="1640117"/>
          </a:xfrm>
          <a:prstGeom prst="rect">
            <a:avLst/>
          </a:prstGeom>
          <a:solidFill>
            <a:srgbClr val="5B9BD5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sz="2000" b="1" dirty="0" smtClean="0">
                <a:solidFill>
                  <a:schemeClr val="tx1"/>
                </a:solidFill>
              </a:rPr>
              <a:t>If-then-else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00" name="Rettangolo 199"/>
          <p:cNvSpPr/>
          <p:nvPr/>
        </p:nvSpPr>
        <p:spPr>
          <a:xfrm>
            <a:off x="124690" y="2317173"/>
            <a:ext cx="8884227" cy="2355661"/>
          </a:xfrm>
          <a:prstGeom prst="rect">
            <a:avLst/>
          </a:prstGeom>
          <a:solidFill>
            <a:srgbClr val="5B9BD5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If-then-else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9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 animBg="1"/>
      <p:bldP spid="199" grpId="0" animBg="1"/>
      <p:bldP spid="20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Stampa in </a:t>
            </a:r>
            <a:r>
              <a:rPr lang="en-US" dirty="0" err="1" smtClean="0"/>
              <a:t>Ordine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05180" y="2660073"/>
            <a:ext cx="8228160" cy="2900472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 err="1" smtClean="0"/>
              <a:t>Richiedere</a:t>
            </a:r>
            <a:r>
              <a:rPr lang="en-US" sz="3200" b="1" i="1" dirty="0" smtClean="0"/>
              <a:t> in </a:t>
            </a:r>
            <a:r>
              <a:rPr lang="en-US" sz="3200" b="1" i="1" dirty="0" err="1" smtClean="0"/>
              <a:t>ingresso</a:t>
            </a:r>
            <a:r>
              <a:rPr lang="en-US" sz="3200" b="1" i="1" dirty="0" smtClean="0"/>
              <a:t> 10 numeri e </a:t>
            </a:r>
            <a:r>
              <a:rPr lang="en-US" sz="3200" b="1" i="1" dirty="0" err="1" smtClean="0"/>
              <a:t>stampare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il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massimo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58047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Stampa </a:t>
            </a:r>
            <a:r>
              <a:rPr lang="en-US" dirty="0" err="1" smtClean="0"/>
              <a:t>il</a:t>
            </a:r>
            <a:r>
              <a:rPr lang="en-US" dirty="0" smtClean="0"/>
              <a:t> Massimo di 10</a:t>
            </a:r>
            <a:endParaRPr lang="en-US" dirty="0"/>
          </a:p>
        </p:txBody>
      </p:sp>
      <p:sp>
        <p:nvSpPr>
          <p:cNvPr id="4" name="Ovale 3"/>
          <p:cNvSpPr/>
          <p:nvPr/>
        </p:nvSpPr>
        <p:spPr>
          <a:xfrm>
            <a:off x="3606030" y="1407536"/>
            <a:ext cx="1336099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5" name="Connettore 2 4"/>
          <p:cNvCxnSpPr>
            <a:stCxn id="4" idx="4"/>
            <a:endCxn id="44" idx="0"/>
          </p:cNvCxnSpPr>
          <p:nvPr/>
        </p:nvCxnSpPr>
        <p:spPr>
          <a:xfrm flipH="1">
            <a:off x="4268866" y="1800853"/>
            <a:ext cx="5214" cy="188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/>
          <p:cNvSpPr/>
          <p:nvPr/>
        </p:nvSpPr>
        <p:spPr>
          <a:xfrm>
            <a:off x="6292407" y="5617500"/>
            <a:ext cx="1336099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7" name="Dati 6"/>
          <p:cNvSpPr/>
          <p:nvPr/>
        </p:nvSpPr>
        <p:spPr>
          <a:xfrm>
            <a:off x="3217975" y="2446443"/>
            <a:ext cx="2077926" cy="27387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Max</a:t>
            </a:r>
            <a:endParaRPr lang="en-US" dirty="0"/>
          </a:p>
        </p:txBody>
      </p:sp>
      <p:cxnSp>
        <p:nvCxnSpPr>
          <p:cNvPr id="8" name="Connettore 2 7"/>
          <p:cNvCxnSpPr>
            <a:stCxn id="7" idx="4"/>
            <a:endCxn id="63" idx="0"/>
          </p:cNvCxnSpPr>
          <p:nvPr/>
        </p:nvCxnSpPr>
        <p:spPr>
          <a:xfrm>
            <a:off x="4256938" y="2720320"/>
            <a:ext cx="1537" cy="143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mbo 8"/>
          <p:cNvSpPr/>
          <p:nvPr/>
        </p:nvSpPr>
        <p:spPr>
          <a:xfrm>
            <a:off x="3191074" y="3725229"/>
            <a:ext cx="2155583" cy="38972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Val&gt;Max</a:t>
            </a:r>
            <a:endParaRPr lang="en-US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645302" y="3612605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Vero</a:t>
            </a:r>
            <a:endParaRPr lang="en-US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4067996" y="4052632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cxnSp>
        <p:nvCxnSpPr>
          <p:cNvPr id="99" name="Connettore 2 98"/>
          <p:cNvCxnSpPr>
            <a:stCxn id="62" idx="4"/>
            <a:endCxn id="9" idx="0"/>
          </p:cNvCxnSpPr>
          <p:nvPr/>
        </p:nvCxnSpPr>
        <p:spPr>
          <a:xfrm>
            <a:off x="4256938" y="3566508"/>
            <a:ext cx="11928" cy="158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Dati 137"/>
          <p:cNvSpPr/>
          <p:nvPr/>
        </p:nvSpPr>
        <p:spPr>
          <a:xfrm>
            <a:off x="5815814" y="4945277"/>
            <a:ext cx="2289287" cy="36707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Stampa Max</a:t>
            </a:r>
            <a:endParaRPr lang="en-US" dirty="0"/>
          </a:p>
        </p:txBody>
      </p:sp>
      <p:cxnSp>
        <p:nvCxnSpPr>
          <p:cNvPr id="169" name="Connettore 2 168"/>
          <p:cNvCxnSpPr>
            <a:stCxn id="138" idx="4"/>
            <a:endCxn id="6" idx="0"/>
          </p:cNvCxnSpPr>
          <p:nvPr/>
        </p:nvCxnSpPr>
        <p:spPr>
          <a:xfrm flipH="1">
            <a:off x="6960457" y="5312352"/>
            <a:ext cx="1" cy="305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ttangolo 43"/>
          <p:cNvSpPr/>
          <p:nvPr/>
        </p:nvSpPr>
        <p:spPr>
          <a:xfrm>
            <a:off x="3217975" y="1989317"/>
            <a:ext cx="2101782" cy="260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Count=1;</a:t>
            </a:r>
            <a:endParaRPr lang="en-US" dirty="0"/>
          </a:p>
        </p:txBody>
      </p:sp>
      <p:cxnSp>
        <p:nvCxnSpPr>
          <p:cNvPr id="20" name="Connettore 2 19"/>
          <p:cNvCxnSpPr>
            <a:stCxn id="44" idx="2"/>
            <a:endCxn id="7" idx="1"/>
          </p:cNvCxnSpPr>
          <p:nvPr/>
        </p:nvCxnSpPr>
        <p:spPr>
          <a:xfrm flipH="1">
            <a:off x="4256938" y="2250272"/>
            <a:ext cx="11928" cy="196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ttangolo 59"/>
          <p:cNvSpPr/>
          <p:nvPr/>
        </p:nvSpPr>
        <p:spPr>
          <a:xfrm>
            <a:off x="1116193" y="4135094"/>
            <a:ext cx="2101782" cy="260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Max=Val;</a:t>
            </a:r>
            <a:endParaRPr lang="en-US" dirty="0"/>
          </a:p>
        </p:txBody>
      </p:sp>
      <p:sp>
        <p:nvSpPr>
          <p:cNvPr id="62" name="Dati 61"/>
          <p:cNvSpPr/>
          <p:nvPr/>
        </p:nvSpPr>
        <p:spPr>
          <a:xfrm>
            <a:off x="3217975" y="3295203"/>
            <a:ext cx="2077926" cy="27130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endParaRPr lang="en-US" dirty="0"/>
          </a:p>
        </p:txBody>
      </p:sp>
      <p:sp>
        <p:nvSpPr>
          <p:cNvPr id="63" name="Rettangolo 62"/>
          <p:cNvSpPr/>
          <p:nvPr/>
        </p:nvSpPr>
        <p:spPr>
          <a:xfrm>
            <a:off x="3207584" y="2863360"/>
            <a:ext cx="2101782" cy="260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Count=Count+1;</a:t>
            </a:r>
            <a:endParaRPr lang="en-US" dirty="0"/>
          </a:p>
        </p:txBody>
      </p:sp>
      <p:cxnSp>
        <p:nvCxnSpPr>
          <p:cNvPr id="34" name="Connettore 2 33"/>
          <p:cNvCxnSpPr>
            <a:stCxn id="63" idx="2"/>
            <a:endCxn id="62" idx="1"/>
          </p:cNvCxnSpPr>
          <p:nvPr/>
        </p:nvCxnSpPr>
        <p:spPr>
          <a:xfrm flipH="1">
            <a:off x="4256938" y="3124315"/>
            <a:ext cx="1537" cy="170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ombo 73"/>
          <p:cNvSpPr/>
          <p:nvPr/>
        </p:nvSpPr>
        <p:spPr>
          <a:xfrm>
            <a:off x="3044418" y="4922623"/>
            <a:ext cx="2387132" cy="43638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Count&lt;10</a:t>
            </a:r>
            <a:endParaRPr lang="en-US" dirty="0"/>
          </a:p>
        </p:txBody>
      </p:sp>
      <p:cxnSp>
        <p:nvCxnSpPr>
          <p:cNvPr id="48" name="Connettore 2 47"/>
          <p:cNvCxnSpPr>
            <a:stCxn id="9" idx="2"/>
            <a:endCxn id="70" idx="0"/>
          </p:cNvCxnSpPr>
          <p:nvPr/>
        </p:nvCxnSpPr>
        <p:spPr>
          <a:xfrm flipH="1">
            <a:off x="4256937" y="4114957"/>
            <a:ext cx="11929" cy="37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4 68"/>
          <p:cNvCxnSpPr>
            <a:stCxn id="9" idx="1"/>
            <a:endCxn id="60" idx="0"/>
          </p:cNvCxnSpPr>
          <p:nvPr/>
        </p:nvCxnSpPr>
        <p:spPr>
          <a:xfrm rot="10800000" flipV="1">
            <a:off x="2167084" y="3920092"/>
            <a:ext cx="1023990" cy="2150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e 69"/>
          <p:cNvSpPr/>
          <p:nvPr/>
        </p:nvSpPr>
        <p:spPr>
          <a:xfrm>
            <a:off x="4111464" y="4491064"/>
            <a:ext cx="290945" cy="2065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Connettore 4 71"/>
          <p:cNvCxnSpPr>
            <a:stCxn id="60" idx="2"/>
            <a:endCxn id="70" idx="2"/>
          </p:cNvCxnSpPr>
          <p:nvPr/>
        </p:nvCxnSpPr>
        <p:spPr>
          <a:xfrm rot="16200000" flipH="1">
            <a:off x="3040121" y="3523012"/>
            <a:ext cx="198307" cy="19443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2 79"/>
          <p:cNvCxnSpPr>
            <a:stCxn id="70" idx="4"/>
            <a:endCxn id="74" idx="0"/>
          </p:cNvCxnSpPr>
          <p:nvPr/>
        </p:nvCxnSpPr>
        <p:spPr>
          <a:xfrm flipH="1">
            <a:off x="4237984" y="4697648"/>
            <a:ext cx="18953" cy="224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2 85"/>
          <p:cNvCxnSpPr>
            <a:stCxn id="74" idx="3"/>
            <a:endCxn id="138" idx="2"/>
          </p:cNvCxnSpPr>
          <p:nvPr/>
        </p:nvCxnSpPr>
        <p:spPr>
          <a:xfrm flipV="1">
            <a:off x="5431550" y="5128815"/>
            <a:ext cx="613193" cy="1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4 94"/>
          <p:cNvCxnSpPr>
            <a:stCxn id="74" idx="1"/>
            <a:endCxn id="63" idx="1"/>
          </p:cNvCxnSpPr>
          <p:nvPr/>
        </p:nvCxnSpPr>
        <p:spPr>
          <a:xfrm rot="10800000" flipH="1">
            <a:off x="3044418" y="2993839"/>
            <a:ext cx="163166" cy="2146977"/>
          </a:xfrm>
          <a:prstGeom prst="bentConnector3">
            <a:avLst>
              <a:gd name="adj1" fmla="val -147190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asellaDiTesto 112"/>
          <p:cNvSpPr txBox="1"/>
          <p:nvPr/>
        </p:nvSpPr>
        <p:spPr>
          <a:xfrm>
            <a:off x="2532533" y="4855550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Vero</a:t>
            </a:r>
            <a:endParaRPr lang="en-US" dirty="0"/>
          </a:p>
        </p:txBody>
      </p:sp>
      <p:sp>
        <p:nvSpPr>
          <p:cNvPr id="114" name="CasellaDiTesto 113"/>
          <p:cNvSpPr txBox="1"/>
          <p:nvPr/>
        </p:nvSpPr>
        <p:spPr>
          <a:xfrm>
            <a:off x="5312512" y="4799802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sp>
        <p:nvSpPr>
          <p:cNvPr id="101" name="Fumetto 4 100"/>
          <p:cNvSpPr/>
          <p:nvPr/>
        </p:nvSpPr>
        <p:spPr>
          <a:xfrm>
            <a:off x="6205337" y="1549290"/>
            <a:ext cx="2846338" cy="2063315"/>
          </a:xfrm>
          <a:prstGeom prst="cloudCallout">
            <a:avLst>
              <a:gd name="adj1" fmla="val -70722"/>
              <a:gd name="adj2" fmla="val 4633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Ma  è un </a:t>
            </a:r>
            <a:r>
              <a:rPr lang="en-US" b="1" i="1" dirty="0" err="1" smtClean="0">
                <a:solidFill>
                  <a:schemeClr val="tx1"/>
                </a:solidFill>
              </a:rPr>
              <a:t>Diagramma</a:t>
            </a:r>
            <a:r>
              <a:rPr lang="en-US" b="1" i="1" dirty="0" smtClean="0">
                <a:solidFill>
                  <a:schemeClr val="tx1"/>
                </a:solidFill>
              </a:rPr>
              <a:t> di </a:t>
            </a:r>
            <a:r>
              <a:rPr lang="en-US" b="1" i="1" dirty="0" err="1" smtClean="0">
                <a:solidFill>
                  <a:schemeClr val="tx1"/>
                </a:solidFill>
              </a:rPr>
              <a:t>Flusso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Strutturato</a:t>
            </a:r>
            <a:r>
              <a:rPr lang="en-US" b="1" i="1" dirty="0" smtClean="0">
                <a:solidFill>
                  <a:schemeClr val="tx1"/>
                </a:solidFill>
              </a:rPr>
              <a:t>?</a:t>
            </a:r>
            <a:endParaRPr lang="en-US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69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Stampa </a:t>
            </a:r>
            <a:r>
              <a:rPr lang="en-US" dirty="0" err="1" smtClean="0"/>
              <a:t>il</a:t>
            </a:r>
            <a:r>
              <a:rPr lang="en-US" dirty="0" smtClean="0"/>
              <a:t> Massimo di 10</a:t>
            </a:r>
            <a:endParaRPr lang="en-US" dirty="0"/>
          </a:p>
        </p:txBody>
      </p:sp>
      <p:sp>
        <p:nvSpPr>
          <p:cNvPr id="4" name="Ovale 3"/>
          <p:cNvSpPr/>
          <p:nvPr/>
        </p:nvSpPr>
        <p:spPr>
          <a:xfrm>
            <a:off x="3606030" y="1407536"/>
            <a:ext cx="1336099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5" name="Connettore 2 4"/>
          <p:cNvCxnSpPr>
            <a:stCxn id="4" idx="4"/>
            <a:endCxn id="44" idx="0"/>
          </p:cNvCxnSpPr>
          <p:nvPr/>
        </p:nvCxnSpPr>
        <p:spPr>
          <a:xfrm flipH="1">
            <a:off x="4268866" y="1800853"/>
            <a:ext cx="5214" cy="188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/>
          <p:cNvSpPr/>
          <p:nvPr/>
        </p:nvSpPr>
        <p:spPr>
          <a:xfrm>
            <a:off x="6292407" y="5617500"/>
            <a:ext cx="1336099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7" name="Dati 6"/>
          <p:cNvSpPr/>
          <p:nvPr/>
        </p:nvSpPr>
        <p:spPr>
          <a:xfrm>
            <a:off x="3217975" y="2446443"/>
            <a:ext cx="2077926" cy="27387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Max</a:t>
            </a:r>
            <a:endParaRPr lang="en-US" dirty="0"/>
          </a:p>
        </p:txBody>
      </p:sp>
      <p:cxnSp>
        <p:nvCxnSpPr>
          <p:cNvPr id="8" name="Connettore 2 7"/>
          <p:cNvCxnSpPr>
            <a:stCxn id="7" idx="4"/>
            <a:endCxn id="63" idx="0"/>
          </p:cNvCxnSpPr>
          <p:nvPr/>
        </p:nvCxnSpPr>
        <p:spPr>
          <a:xfrm>
            <a:off x="4256938" y="2720320"/>
            <a:ext cx="1537" cy="143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mbo 8"/>
          <p:cNvSpPr/>
          <p:nvPr/>
        </p:nvSpPr>
        <p:spPr>
          <a:xfrm>
            <a:off x="3191074" y="3725229"/>
            <a:ext cx="2155583" cy="38972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Val&gt;Max</a:t>
            </a:r>
            <a:endParaRPr lang="en-US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645302" y="3612605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Vero</a:t>
            </a:r>
            <a:endParaRPr lang="en-US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4067996" y="4052632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cxnSp>
        <p:nvCxnSpPr>
          <p:cNvPr id="99" name="Connettore 2 98"/>
          <p:cNvCxnSpPr>
            <a:stCxn id="62" idx="4"/>
            <a:endCxn id="9" idx="0"/>
          </p:cNvCxnSpPr>
          <p:nvPr/>
        </p:nvCxnSpPr>
        <p:spPr>
          <a:xfrm>
            <a:off x="4256938" y="3566508"/>
            <a:ext cx="11928" cy="158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Dati 137"/>
          <p:cNvSpPr/>
          <p:nvPr/>
        </p:nvSpPr>
        <p:spPr>
          <a:xfrm>
            <a:off x="5815814" y="4945277"/>
            <a:ext cx="2289287" cy="36707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Stampa Max</a:t>
            </a:r>
            <a:endParaRPr lang="en-US" dirty="0"/>
          </a:p>
        </p:txBody>
      </p:sp>
      <p:cxnSp>
        <p:nvCxnSpPr>
          <p:cNvPr id="169" name="Connettore 2 168"/>
          <p:cNvCxnSpPr>
            <a:stCxn id="138" idx="4"/>
            <a:endCxn id="6" idx="0"/>
          </p:cNvCxnSpPr>
          <p:nvPr/>
        </p:nvCxnSpPr>
        <p:spPr>
          <a:xfrm flipH="1">
            <a:off x="6960457" y="5312352"/>
            <a:ext cx="1" cy="305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ttangolo 43"/>
          <p:cNvSpPr/>
          <p:nvPr/>
        </p:nvSpPr>
        <p:spPr>
          <a:xfrm>
            <a:off x="3217975" y="1989317"/>
            <a:ext cx="2101782" cy="260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Count=1;</a:t>
            </a:r>
            <a:endParaRPr lang="en-US" dirty="0"/>
          </a:p>
        </p:txBody>
      </p:sp>
      <p:cxnSp>
        <p:nvCxnSpPr>
          <p:cNvPr id="20" name="Connettore 2 19"/>
          <p:cNvCxnSpPr>
            <a:stCxn id="44" idx="2"/>
            <a:endCxn id="7" idx="1"/>
          </p:cNvCxnSpPr>
          <p:nvPr/>
        </p:nvCxnSpPr>
        <p:spPr>
          <a:xfrm flipH="1">
            <a:off x="4256938" y="2250272"/>
            <a:ext cx="11928" cy="196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ttangolo 59"/>
          <p:cNvSpPr/>
          <p:nvPr/>
        </p:nvSpPr>
        <p:spPr>
          <a:xfrm>
            <a:off x="1116193" y="4135094"/>
            <a:ext cx="2101782" cy="260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Max=Val;</a:t>
            </a:r>
            <a:endParaRPr lang="en-US" dirty="0"/>
          </a:p>
        </p:txBody>
      </p:sp>
      <p:sp>
        <p:nvSpPr>
          <p:cNvPr id="62" name="Dati 61"/>
          <p:cNvSpPr/>
          <p:nvPr/>
        </p:nvSpPr>
        <p:spPr>
          <a:xfrm>
            <a:off x="3217975" y="3295203"/>
            <a:ext cx="2077926" cy="27130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endParaRPr lang="en-US" dirty="0"/>
          </a:p>
        </p:txBody>
      </p:sp>
      <p:sp>
        <p:nvSpPr>
          <p:cNvPr id="63" name="Rettangolo 62"/>
          <p:cNvSpPr/>
          <p:nvPr/>
        </p:nvSpPr>
        <p:spPr>
          <a:xfrm>
            <a:off x="3207584" y="2863360"/>
            <a:ext cx="2101782" cy="260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Count=Count+1;</a:t>
            </a:r>
            <a:endParaRPr lang="en-US" dirty="0"/>
          </a:p>
        </p:txBody>
      </p:sp>
      <p:cxnSp>
        <p:nvCxnSpPr>
          <p:cNvPr id="34" name="Connettore 2 33"/>
          <p:cNvCxnSpPr>
            <a:stCxn id="63" idx="2"/>
            <a:endCxn id="62" idx="1"/>
          </p:cNvCxnSpPr>
          <p:nvPr/>
        </p:nvCxnSpPr>
        <p:spPr>
          <a:xfrm flipH="1">
            <a:off x="4256938" y="3124315"/>
            <a:ext cx="1537" cy="170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ombo 73"/>
          <p:cNvSpPr/>
          <p:nvPr/>
        </p:nvSpPr>
        <p:spPr>
          <a:xfrm>
            <a:off x="3033656" y="4922624"/>
            <a:ext cx="2301071" cy="38972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Count&lt;10</a:t>
            </a:r>
            <a:endParaRPr lang="en-US" dirty="0"/>
          </a:p>
        </p:txBody>
      </p:sp>
      <p:cxnSp>
        <p:nvCxnSpPr>
          <p:cNvPr id="48" name="Connettore 2 47"/>
          <p:cNvCxnSpPr>
            <a:stCxn id="9" idx="2"/>
            <a:endCxn id="70" idx="0"/>
          </p:cNvCxnSpPr>
          <p:nvPr/>
        </p:nvCxnSpPr>
        <p:spPr>
          <a:xfrm flipH="1">
            <a:off x="4256937" y="4114957"/>
            <a:ext cx="11929" cy="37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4 68"/>
          <p:cNvCxnSpPr>
            <a:stCxn id="9" idx="1"/>
            <a:endCxn id="60" idx="0"/>
          </p:cNvCxnSpPr>
          <p:nvPr/>
        </p:nvCxnSpPr>
        <p:spPr>
          <a:xfrm rot="10800000" flipV="1">
            <a:off x="2167084" y="3920092"/>
            <a:ext cx="1023990" cy="2150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e 69"/>
          <p:cNvSpPr/>
          <p:nvPr/>
        </p:nvSpPr>
        <p:spPr>
          <a:xfrm>
            <a:off x="4111464" y="4491064"/>
            <a:ext cx="290945" cy="2065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Connettore 4 71"/>
          <p:cNvCxnSpPr>
            <a:stCxn id="60" idx="2"/>
            <a:endCxn id="70" idx="2"/>
          </p:cNvCxnSpPr>
          <p:nvPr/>
        </p:nvCxnSpPr>
        <p:spPr>
          <a:xfrm rot="16200000" flipH="1">
            <a:off x="3040121" y="3523012"/>
            <a:ext cx="198307" cy="19443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2 79"/>
          <p:cNvCxnSpPr>
            <a:stCxn id="70" idx="4"/>
            <a:endCxn id="74" idx="0"/>
          </p:cNvCxnSpPr>
          <p:nvPr/>
        </p:nvCxnSpPr>
        <p:spPr>
          <a:xfrm flipH="1">
            <a:off x="4184192" y="4697648"/>
            <a:ext cx="72745" cy="224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2 85"/>
          <p:cNvCxnSpPr>
            <a:stCxn id="74" idx="3"/>
            <a:endCxn id="138" idx="2"/>
          </p:cNvCxnSpPr>
          <p:nvPr/>
        </p:nvCxnSpPr>
        <p:spPr>
          <a:xfrm>
            <a:off x="5334727" y="5117488"/>
            <a:ext cx="710016" cy="11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4 94"/>
          <p:cNvCxnSpPr>
            <a:stCxn id="74" idx="1"/>
            <a:endCxn id="63" idx="1"/>
          </p:cNvCxnSpPr>
          <p:nvPr/>
        </p:nvCxnSpPr>
        <p:spPr>
          <a:xfrm rot="10800000" flipH="1">
            <a:off x="3033656" y="2993838"/>
            <a:ext cx="173928" cy="2123650"/>
          </a:xfrm>
          <a:prstGeom prst="bentConnector3">
            <a:avLst>
              <a:gd name="adj1" fmla="val -137464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asellaDiTesto 112"/>
          <p:cNvSpPr txBox="1"/>
          <p:nvPr/>
        </p:nvSpPr>
        <p:spPr>
          <a:xfrm>
            <a:off x="2516725" y="4799802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Vero</a:t>
            </a:r>
            <a:endParaRPr lang="en-US" dirty="0"/>
          </a:p>
        </p:txBody>
      </p:sp>
      <p:sp>
        <p:nvSpPr>
          <p:cNvPr id="114" name="CasellaDiTesto 113"/>
          <p:cNvSpPr txBox="1"/>
          <p:nvPr/>
        </p:nvSpPr>
        <p:spPr>
          <a:xfrm>
            <a:off x="5312512" y="4799802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sp>
        <p:nvSpPr>
          <p:cNvPr id="117" name="Rettangolo 116"/>
          <p:cNvSpPr/>
          <p:nvPr/>
        </p:nvSpPr>
        <p:spPr>
          <a:xfrm>
            <a:off x="2042541" y="1874310"/>
            <a:ext cx="3773273" cy="904610"/>
          </a:xfrm>
          <a:prstGeom prst="rect">
            <a:avLst/>
          </a:prstGeom>
          <a:solidFill>
            <a:srgbClr val="5B9BD5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sz="2000" b="1" dirty="0" err="1" smtClean="0">
                <a:solidFill>
                  <a:schemeClr val="tx1"/>
                </a:solidFill>
              </a:rPr>
              <a:t>Sequenza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8" name="Rettangolo 117"/>
          <p:cNvSpPr/>
          <p:nvPr/>
        </p:nvSpPr>
        <p:spPr>
          <a:xfrm>
            <a:off x="957431" y="2817174"/>
            <a:ext cx="4858383" cy="1998055"/>
          </a:xfrm>
          <a:prstGeom prst="rect">
            <a:avLst/>
          </a:prstGeom>
          <a:solidFill>
            <a:srgbClr val="5B9BD5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 err="1" smtClean="0">
                <a:solidFill>
                  <a:schemeClr val="tx1"/>
                </a:solidFill>
              </a:rPr>
              <a:t>Sequenza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9" name="Rettangolo 118"/>
          <p:cNvSpPr/>
          <p:nvPr/>
        </p:nvSpPr>
        <p:spPr>
          <a:xfrm>
            <a:off x="1014351" y="3630237"/>
            <a:ext cx="4407248" cy="1101481"/>
          </a:xfrm>
          <a:prstGeom prst="rect">
            <a:avLst/>
          </a:prstGeom>
          <a:solidFill>
            <a:srgbClr val="5B9BD5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If-then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5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118" grpId="0" animBg="1"/>
      <p:bldP spid="11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Stampa </a:t>
            </a:r>
            <a:r>
              <a:rPr lang="en-US" dirty="0" err="1" smtClean="0"/>
              <a:t>il</a:t>
            </a:r>
            <a:r>
              <a:rPr lang="en-US" dirty="0" smtClean="0"/>
              <a:t> Massimo di 10</a:t>
            </a:r>
            <a:endParaRPr lang="en-US" dirty="0"/>
          </a:p>
        </p:txBody>
      </p:sp>
      <p:sp>
        <p:nvSpPr>
          <p:cNvPr id="4" name="Ovale 3"/>
          <p:cNvSpPr/>
          <p:nvPr/>
        </p:nvSpPr>
        <p:spPr>
          <a:xfrm>
            <a:off x="2320895" y="1272464"/>
            <a:ext cx="1336099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6" name="Ovale 5"/>
          <p:cNvSpPr/>
          <p:nvPr/>
        </p:nvSpPr>
        <p:spPr>
          <a:xfrm>
            <a:off x="5737270" y="5595671"/>
            <a:ext cx="1336099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9" name="Rombo 8"/>
          <p:cNvSpPr/>
          <p:nvPr/>
        </p:nvSpPr>
        <p:spPr>
          <a:xfrm>
            <a:off x="6362485" y="3822057"/>
            <a:ext cx="2155583" cy="38972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Val&gt;Max</a:t>
            </a:r>
            <a:endParaRPr lang="en-US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811159" y="3808281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Vero</a:t>
            </a:r>
            <a:endParaRPr lang="en-US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7239407" y="4149460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sp>
        <p:nvSpPr>
          <p:cNvPr id="138" name="Dati 137"/>
          <p:cNvSpPr/>
          <p:nvPr/>
        </p:nvSpPr>
        <p:spPr>
          <a:xfrm>
            <a:off x="5260677" y="4986051"/>
            <a:ext cx="2289287" cy="36707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Stampa Max</a:t>
            </a:r>
            <a:endParaRPr lang="en-US" dirty="0"/>
          </a:p>
        </p:txBody>
      </p:sp>
      <p:cxnSp>
        <p:nvCxnSpPr>
          <p:cNvPr id="169" name="Connettore 2 168"/>
          <p:cNvCxnSpPr>
            <a:stCxn id="138" idx="4"/>
            <a:endCxn id="6" idx="0"/>
          </p:cNvCxnSpPr>
          <p:nvPr/>
        </p:nvCxnSpPr>
        <p:spPr>
          <a:xfrm flipH="1">
            <a:off x="6405320" y="5353126"/>
            <a:ext cx="1" cy="2425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ttangolo 59"/>
          <p:cNvSpPr/>
          <p:nvPr/>
        </p:nvSpPr>
        <p:spPr>
          <a:xfrm>
            <a:off x="5280292" y="4231922"/>
            <a:ext cx="1109094" cy="286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Max=Val;</a:t>
            </a:r>
            <a:endParaRPr lang="en-US" dirty="0"/>
          </a:p>
        </p:txBody>
      </p:sp>
      <p:sp>
        <p:nvSpPr>
          <p:cNvPr id="74" name="Rombo 73"/>
          <p:cNvSpPr/>
          <p:nvPr/>
        </p:nvSpPr>
        <p:spPr>
          <a:xfrm>
            <a:off x="1755615" y="5004872"/>
            <a:ext cx="2433581" cy="38972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Count&lt;10</a:t>
            </a:r>
            <a:endParaRPr lang="en-US" dirty="0"/>
          </a:p>
        </p:txBody>
      </p:sp>
      <p:cxnSp>
        <p:nvCxnSpPr>
          <p:cNvPr id="48" name="Connettore 2 47"/>
          <p:cNvCxnSpPr>
            <a:stCxn id="9" idx="2"/>
            <a:endCxn id="70" idx="0"/>
          </p:cNvCxnSpPr>
          <p:nvPr/>
        </p:nvCxnSpPr>
        <p:spPr>
          <a:xfrm flipH="1">
            <a:off x="7428348" y="4211785"/>
            <a:ext cx="11929" cy="37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4 68"/>
          <p:cNvCxnSpPr>
            <a:stCxn id="9" idx="1"/>
            <a:endCxn id="60" idx="0"/>
          </p:cNvCxnSpPr>
          <p:nvPr/>
        </p:nvCxnSpPr>
        <p:spPr>
          <a:xfrm rot="10800000" flipV="1">
            <a:off x="5834839" y="4016920"/>
            <a:ext cx="527646" cy="2150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e 69"/>
          <p:cNvSpPr/>
          <p:nvPr/>
        </p:nvSpPr>
        <p:spPr>
          <a:xfrm>
            <a:off x="7282875" y="4587892"/>
            <a:ext cx="290945" cy="2065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Connettore 4 71"/>
          <p:cNvCxnSpPr>
            <a:stCxn id="60" idx="2"/>
            <a:endCxn id="70" idx="2"/>
          </p:cNvCxnSpPr>
          <p:nvPr/>
        </p:nvCxnSpPr>
        <p:spPr>
          <a:xfrm rot="16200000" flipH="1">
            <a:off x="6472661" y="3880970"/>
            <a:ext cx="172392" cy="14480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2 85"/>
          <p:cNvCxnSpPr>
            <a:stCxn id="74" idx="3"/>
            <a:endCxn id="138" idx="2"/>
          </p:cNvCxnSpPr>
          <p:nvPr/>
        </p:nvCxnSpPr>
        <p:spPr>
          <a:xfrm flipV="1">
            <a:off x="4189196" y="5169589"/>
            <a:ext cx="1300410" cy="30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4 94"/>
          <p:cNvCxnSpPr>
            <a:stCxn id="74" idx="1"/>
            <a:endCxn id="50" idx="1"/>
          </p:cNvCxnSpPr>
          <p:nvPr/>
        </p:nvCxnSpPr>
        <p:spPr>
          <a:xfrm rot="10800000" flipH="1">
            <a:off x="1755614" y="3863138"/>
            <a:ext cx="249267" cy="1336599"/>
          </a:xfrm>
          <a:prstGeom prst="bentConnector3">
            <a:avLst>
              <a:gd name="adj1" fmla="val -19592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asellaDiTesto 112"/>
          <p:cNvSpPr txBox="1"/>
          <p:nvPr/>
        </p:nvSpPr>
        <p:spPr>
          <a:xfrm>
            <a:off x="1192469" y="4840234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Vero</a:t>
            </a:r>
            <a:endParaRPr lang="en-US" dirty="0"/>
          </a:p>
        </p:txBody>
      </p:sp>
      <p:sp>
        <p:nvSpPr>
          <p:cNvPr id="114" name="CasellaDiTesto 113"/>
          <p:cNvSpPr txBox="1"/>
          <p:nvPr/>
        </p:nvSpPr>
        <p:spPr>
          <a:xfrm>
            <a:off x="4803213" y="4855334"/>
            <a:ext cx="66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sp>
        <p:nvSpPr>
          <p:cNvPr id="36" name="Dati 35"/>
          <p:cNvSpPr/>
          <p:nvPr/>
        </p:nvSpPr>
        <p:spPr>
          <a:xfrm>
            <a:off x="5472038" y="2204568"/>
            <a:ext cx="2077926" cy="27387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Max</a:t>
            </a:r>
            <a:endParaRPr lang="en-US" dirty="0"/>
          </a:p>
        </p:txBody>
      </p:sp>
      <p:sp>
        <p:nvSpPr>
          <p:cNvPr id="37" name="Rettangolo 36"/>
          <p:cNvSpPr/>
          <p:nvPr/>
        </p:nvSpPr>
        <p:spPr>
          <a:xfrm>
            <a:off x="5472038" y="1747442"/>
            <a:ext cx="2101782" cy="260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Count=1;</a:t>
            </a:r>
            <a:endParaRPr lang="en-US" dirty="0"/>
          </a:p>
        </p:txBody>
      </p:sp>
      <p:cxnSp>
        <p:nvCxnSpPr>
          <p:cNvPr id="38" name="Connettore 2 37"/>
          <p:cNvCxnSpPr>
            <a:stCxn id="37" idx="2"/>
            <a:endCxn id="36" idx="1"/>
          </p:cNvCxnSpPr>
          <p:nvPr/>
        </p:nvCxnSpPr>
        <p:spPr>
          <a:xfrm flipH="1">
            <a:off x="6511001" y="2008397"/>
            <a:ext cx="11928" cy="196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uppo 38"/>
          <p:cNvGrpSpPr/>
          <p:nvPr/>
        </p:nvGrpSpPr>
        <p:grpSpPr>
          <a:xfrm>
            <a:off x="1971804" y="1930911"/>
            <a:ext cx="1984666" cy="455121"/>
            <a:chOff x="5507180" y="4506607"/>
            <a:chExt cx="2493819" cy="455121"/>
          </a:xfrm>
        </p:grpSpPr>
        <p:sp>
          <p:nvSpPr>
            <p:cNvPr id="40" name="Rettangolo 39"/>
            <p:cNvSpPr/>
            <p:nvPr/>
          </p:nvSpPr>
          <p:spPr>
            <a:xfrm>
              <a:off x="5507180" y="4506607"/>
              <a:ext cx="2493819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41" name="Esplosione 2 40"/>
            <p:cNvSpPr/>
            <p:nvPr/>
          </p:nvSpPr>
          <p:spPr>
            <a:xfrm>
              <a:off x="5507180" y="4516998"/>
              <a:ext cx="2452255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cxnSp>
        <p:nvCxnSpPr>
          <p:cNvPr id="10" name="Connettore 2 9"/>
          <p:cNvCxnSpPr>
            <a:stCxn id="4" idx="4"/>
            <a:endCxn id="40" idx="0"/>
          </p:cNvCxnSpPr>
          <p:nvPr/>
        </p:nvCxnSpPr>
        <p:spPr>
          <a:xfrm flipH="1">
            <a:off x="2964137" y="1665781"/>
            <a:ext cx="24808" cy="265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ati 42"/>
          <p:cNvSpPr/>
          <p:nvPr/>
        </p:nvSpPr>
        <p:spPr>
          <a:xfrm>
            <a:off x="6385968" y="3336406"/>
            <a:ext cx="2077926" cy="27130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endParaRPr lang="en-US" dirty="0"/>
          </a:p>
        </p:txBody>
      </p:sp>
      <p:sp>
        <p:nvSpPr>
          <p:cNvPr id="45" name="Rettangolo 44"/>
          <p:cNvSpPr/>
          <p:nvPr/>
        </p:nvSpPr>
        <p:spPr>
          <a:xfrm>
            <a:off x="6375577" y="2904563"/>
            <a:ext cx="2101782" cy="260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Count=Count+1;</a:t>
            </a:r>
            <a:endParaRPr lang="en-US" dirty="0"/>
          </a:p>
        </p:txBody>
      </p:sp>
      <p:cxnSp>
        <p:nvCxnSpPr>
          <p:cNvPr id="46" name="Connettore 2 45"/>
          <p:cNvCxnSpPr>
            <a:stCxn id="45" idx="2"/>
            <a:endCxn id="43" idx="1"/>
          </p:cNvCxnSpPr>
          <p:nvPr/>
        </p:nvCxnSpPr>
        <p:spPr>
          <a:xfrm flipH="1">
            <a:off x="7424931" y="3165518"/>
            <a:ext cx="1537" cy="170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2 98"/>
          <p:cNvCxnSpPr>
            <a:stCxn id="43" idx="4"/>
            <a:endCxn id="9" idx="0"/>
          </p:cNvCxnSpPr>
          <p:nvPr/>
        </p:nvCxnSpPr>
        <p:spPr>
          <a:xfrm>
            <a:off x="7424931" y="3607711"/>
            <a:ext cx="15346" cy="214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o 13"/>
          <p:cNvGrpSpPr/>
          <p:nvPr/>
        </p:nvGrpSpPr>
        <p:grpSpPr>
          <a:xfrm>
            <a:off x="1988343" y="3594496"/>
            <a:ext cx="1984666" cy="455121"/>
            <a:chOff x="3410075" y="2747258"/>
            <a:chExt cx="1984666" cy="455121"/>
          </a:xfrm>
        </p:grpSpPr>
        <p:sp>
          <p:nvSpPr>
            <p:cNvPr id="49" name="Rettangolo 48"/>
            <p:cNvSpPr/>
            <p:nvPr/>
          </p:nvSpPr>
          <p:spPr>
            <a:xfrm>
              <a:off x="3410075" y="2747258"/>
              <a:ext cx="1984666" cy="4551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Sequenza</a:t>
              </a:r>
              <a:endParaRPr lang="en-US" dirty="0"/>
            </a:p>
          </p:txBody>
        </p:sp>
        <p:sp>
          <p:nvSpPr>
            <p:cNvPr id="50" name="Esplosione 2 49"/>
            <p:cNvSpPr/>
            <p:nvPr/>
          </p:nvSpPr>
          <p:spPr>
            <a:xfrm>
              <a:off x="3426614" y="2750770"/>
              <a:ext cx="1951588" cy="444730"/>
            </a:xfrm>
            <a:prstGeom prst="irregularSeal2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sp>
        <p:nvSpPr>
          <p:cNvPr id="19" name="Parentesi graffa aperta 18"/>
          <p:cNvSpPr/>
          <p:nvPr/>
        </p:nvSpPr>
        <p:spPr>
          <a:xfrm>
            <a:off x="4887110" y="2726537"/>
            <a:ext cx="441613" cy="2067939"/>
          </a:xfrm>
          <a:prstGeom prst="leftBrace">
            <a:avLst>
              <a:gd name="adj1" fmla="val 8333"/>
              <a:gd name="adj2" fmla="val 527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Connettore 2 21"/>
          <p:cNvCxnSpPr>
            <a:stCxn id="40" idx="2"/>
            <a:endCxn id="49" idx="0"/>
          </p:cNvCxnSpPr>
          <p:nvPr/>
        </p:nvCxnSpPr>
        <p:spPr>
          <a:xfrm>
            <a:off x="2964137" y="2386032"/>
            <a:ext cx="16539" cy="1208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Parentesi graffa aperta 58"/>
          <p:cNvSpPr/>
          <p:nvPr/>
        </p:nvSpPr>
        <p:spPr>
          <a:xfrm>
            <a:off x="5021150" y="1645827"/>
            <a:ext cx="261882" cy="87796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ttangolo 60"/>
          <p:cNvSpPr/>
          <p:nvPr/>
        </p:nvSpPr>
        <p:spPr>
          <a:xfrm>
            <a:off x="961546" y="3126230"/>
            <a:ext cx="3570774" cy="2469441"/>
          </a:xfrm>
          <a:prstGeom prst="rect">
            <a:avLst/>
          </a:prstGeom>
          <a:solidFill>
            <a:srgbClr val="5B9BD5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Repeat-until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76" name="Connettore 2 75"/>
          <p:cNvCxnSpPr>
            <a:stCxn id="49" idx="2"/>
            <a:endCxn id="74" idx="0"/>
          </p:cNvCxnSpPr>
          <p:nvPr/>
        </p:nvCxnSpPr>
        <p:spPr>
          <a:xfrm flipH="1">
            <a:off x="2972406" y="4049617"/>
            <a:ext cx="8270" cy="955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99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Stampa in </a:t>
            </a:r>
            <a:r>
              <a:rPr lang="en-US" dirty="0" err="1" smtClean="0"/>
              <a:t>Ordine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05180" y="2660073"/>
            <a:ext cx="8228160" cy="2900472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 err="1" smtClean="0"/>
              <a:t>Realizzare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il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Diagramma</a:t>
            </a:r>
            <a:r>
              <a:rPr lang="en-US" sz="3200" b="1" i="1" dirty="0" smtClean="0"/>
              <a:t> di </a:t>
            </a:r>
            <a:r>
              <a:rPr lang="en-US" sz="3200" b="1" i="1" dirty="0" err="1" smtClean="0"/>
              <a:t>Flusso</a:t>
            </a:r>
            <a:r>
              <a:rPr lang="en-US" sz="3200" b="1" i="1" dirty="0" smtClean="0"/>
              <a:t>  </a:t>
            </a:r>
            <a:r>
              <a:rPr lang="en-US" sz="3200" b="1" i="1" dirty="0" err="1" smtClean="0"/>
              <a:t>dell’Algoritmo</a:t>
            </a:r>
            <a:r>
              <a:rPr lang="en-US" sz="3200" b="1" i="1" dirty="0" smtClean="0"/>
              <a:t> per </a:t>
            </a:r>
            <a:r>
              <a:rPr lang="en-US" sz="3200" b="1" i="1" dirty="0" err="1" smtClean="0"/>
              <a:t>il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calcolo</a:t>
            </a:r>
            <a:r>
              <a:rPr lang="en-US" sz="3200" b="1" i="1" dirty="0" smtClean="0"/>
              <a:t> del Massimo </a:t>
            </a:r>
            <a:r>
              <a:rPr lang="en-US" sz="3200" b="1" i="1" dirty="0" err="1" smtClean="0"/>
              <a:t>Comun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Divisore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410659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pPr lvl="0"/>
            <a:r>
              <a:rPr lang="en-US" dirty="0" err="1" smtClean="0"/>
              <a:t>Algoritmo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Massimo </a:t>
            </a:r>
            <a:r>
              <a:rPr lang="en-US" dirty="0" err="1" smtClean="0"/>
              <a:t>Comun</a:t>
            </a:r>
            <a:r>
              <a:rPr lang="en-US" dirty="0" smtClean="0"/>
              <a:t> </a:t>
            </a:r>
            <a:r>
              <a:rPr lang="en-US" dirty="0" err="1" smtClean="0"/>
              <a:t>Divisore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Teorema di </a:t>
            </a:r>
            <a:r>
              <a:rPr lang="it-IT" sz="2000" b="1" u="sng" dirty="0"/>
              <a:t>Euclide</a:t>
            </a:r>
            <a:r>
              <a:rPr lang="it-IT" sz="2000" b="1" dirty="0"/>
              <a:t>:</a:t>
            </a:r>
            <a:r>
              <a:rPr lang="it-IT" sz="2000" dirty="0"/>
              <a:t> 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“</a:t>
            </a:r>
            <a:r>
              <a:rPr lang="it-IT" sz="2000" dirty="0"/>
              <a:t>ogni divisore comune di a e b è divisore di a, b e del resto r della divisione tra a e b (a </a:t>
            </a:r>
            <a:r>
              <a:rPr lang="it-IT" sz="2000" i="1" dirty="0" err="1"/>
              <a:t>mod</a:t>
            </a:r>
            <a:r>
              <a:rPr lang="it-IT" sz="2000" dirty="0"/>
              <a:t> b), se </a:t>
            </a:r>
            <a:r>
              <a:rPr lang="it-IT" sz="2000" dirty="0" smtClean="0"/>
              <a:t>questo </a:t>
            </a:r>
            <a:r>
              <a:rPr lang="it-IT" sz="2000" dirty="0"/>
              <a:t>non è nullo</a:t>
            </a:r>
            <a:r>
              <a:rPr lang="it-IT" sz="2000" dirty="0" smtClean="0"/>
              <a:t>”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Soluzione di Euclide  - Costruzione dell’algoritmo</a:t>
            </a:r>
            <a:endParaRPr lang="it-IT" sz="2000" b="1" u="sng" dirty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1027080" algn="l"/>
                <a:tab pos="1941479" algn="l"/>
                <a:tab pos="2855880" algn="l"/>
                <a:tab pos="3770280" algn="l"/>
                <a:tab pos="4684679" algn="l"/>
                <a:tab pos="5599080" algn="l"/>
                <a:tab pos="6513480" algn="l"/>
                <a:tab pos="7427880" algn="l"/>
                <a:tab pos="8342279" algn="l"/>
                <a:tab pos="9256680" algn="l"/>
                <a:tab pos="10171079" algn="l"/>
                <a:tab pos="10515600" algn="l"/>
              </a:tabLst>
            </a:pPr>
            <a:r>
              <a:rPr lang="it-IT" sz="2000" dirty="0" smtClean="0"/>
              <a:t>Dati due numeri </a:t>
            </a:r>
            <a:r>
              <a:rPr lang="it-IT" sz="2000" b="1" i="1" dirty="0" err="1" smtClean="0"/>
              <a:t>a</a:t>
            </a:r>
            <a:r>
              <a:rPr lang="it-IT" sz="2000" dirty="0" err="1" smtClean="0"/>
              <a:t>,</a:t>
            </a:r>
            <a:r>
              <a:rPr lang="it-IT" sz="2000" b="1" i="1" dirty="0" err="1" smtClean="0"/>
              <a:t>b</a:t>
            </a:r>
            <a:r>
              <a:rPr lang="it-IT" sz="2000" dirty="0"/>
              <a:t> </a:t>
            </a:r>
            <a:r>
              <a:rPr lang="it-IT" sz="2000" dirty="0" smtClean="0"/>
              <a:t>assumiamo che </a:t>
            </a:r>
            <a:r>
              <a:rPr lang="it-IT" sz="2000" b="1" dirty="0" smtClean="0"/>
              <a:t>a</a:t>
            </a:r>
            <a:r>
              <a:rPr lang="it-IT" sz="2000" dirty="0" smtClean="0"/>
              <a:t> sia sempre il maggiore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1027080" algn="l"/>
                <a:tab pos="1941479" algn="l"/>
                <a:tab pos="2855880" algn="l"/>
                <a:tab pos="3770280" algn="l"/>
                <a:tab pos="4684679" algn="l"/>
                <a:tab pos="5599080" algn="l"/>
                <a:tab pos="6513480" algn="l"/>
                <a:tab pos="7427880" algn="l"/>
                <a:tab pos="8342279" algn="l"/>
                <a:tab pos="9256680" algn="l"/>
                <a:tab pos="10171079" algn="l"/>
                <a:tab pos="10515600" algn="l"/>
              </a:tabLst>
            </a:pPr>
            <a:r>
              <a:rPr lang="it-IT" sz="2000" dirty="0" smtClean="0"/>
              <a:t>Effettuiamo l’operazione </a:t>
            </a:r>
            <a:r>
              <a:rPr lang="it-IT" sz="2000" dirty="0"/>
              <a:t>r= a </a:t>
            </a:r>
            <a:r>
              <a:rPr lang="it-IT" sz="2000" i="1" dirty="0" err="1"/>
              <a:t>mod</a:t>
            </a:r>
            <a:r>
              <a:rPr lang="it-IT" sz="2000" dirty="0"/>
              <a:t> </a:t>
            </a:r>
            <a:r>
              <a:rPr lang="it-IT" sz="2000" dirty="0" smtClean="0"/>
              <a:t>b se r=0 allor b è MCD di a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1027080" algn="l"/>
                <a:tab pos="1941479" algn="l"/>
                <a:tab pos="2855880" algn="l"/>
                <a:tab pos="3770280" algn="l"/>
                <a:tab pos="4684679" algn="l"/>
                <a:tab pos="5599080" algn="l"/>
                <a:tab pos="6513480" algn="l"/>
                <a:tab pos="7427880" algn="l"/>
                <a:tab pos="8342279" algn="l"/>
                <a:tab pos="9256680" algn="l"/>
                <a:tab pos="10171079" algn="l"/>
                <a:tab pos="10515600" algn="l"/>
              </a:tabLst>
            </a:pPr>
            <a:r>
              <a:rPr lang="it-IT" sz="2000" dirty="0" smtClean="0"/>
              <a:t>Altrimenti calcoliamo r’= b </a:t>
            </a:r>
            <a:r>
              <a:rPr lang="it-IT" sz="2000" dirty="0" err="1" smtClean="0"/>
              <a:t>mod</a:t>
            </a:r>
            <a:r>
              <a:rPr lang="it-IT" sz="2000" dirty="0" smtClean="0"/>
              <a:t> r, se r’=0 allora r è divisore di b ed è MCD di a (non lo era b)</a:t>
            </a:r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Possiamo quindi procedere così fino a trovare il caso in cui l’operazione dia zero.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3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Massimo </a:t>
            </a:r>
            <a:r>
              <a:rPr lang="en-US" dirty="0" err="1" smtClean="0"/>
              <a:t>Comun</a:t>
            </a:r>
            <a:r>
              <a:rPr lang="en-US" dirty="0" smtClean="0"/>
              <a:t> </a:t>
            </a:r>
            <a:r>
              <a:rPr lang="en-US" dirty="0" err="1" smtClean="0"/>
              <a:t>Divisore</a:t>
            </a:r>
            <a:endParaRPr lang="en-US" dirty="0"/>
          </a:p>
        </p:txBody>
      </p:sp>
      <p:sp>
        <p:nvSpPr>
          <p:cNvPr id="4" name="Ovale 3"/>
          <p:cNvSpPr/>
          <p:nvPr/>
        </p:nvSpPr>
        <p:spPr>
          <a:xfrm>
            <a:off x="2586719" y="1407536"/>
            <a:ext cx="1133075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6" name="Ovale 5"/>
          <p:cNvSpPr/>
          <p:nvPr/>
        </p:nvSpPr>
        <p:spPr>
          <a:xfrm>
            <a:off x="4853711" y="5129126"/>
            <a:ext cx="1133075" cy="3933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Stop</a:t>
            </a:r>
            <a:endParaRPr lang="en-US" dirty="0"/>
          </a:p>
        </p:txBody>
      </p:sp>
      <p:sp>
        <p:nvSpPr>
          <p:cNvPr id="7" name="Dati 6"/>
          <p:cNvSpPr/>
          <p:nvPr/>
        </p:nvSpPr>
        <p:spPr>
          <a:xfrm>
            <a:off x="2269049" y="2027635"/>
            <a:ext cx="1762180" cy="27387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Leggi</a:t>
            </a:r>
            <a:r>
              <a:rPr lang="en-US" dirty="0" smtClean="0"/>
              <a:t> </a:t>
            </a:r>
            <a:r>
              <a:rPr lang="en-US" dirty="0" err="1" smtClean="0"/>
              <a:t>a,b</a:t>
            </a:r>
            <a:endParaRPr lang="en-US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548245" y="2303323"/>
            <a:ext cx="675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vero</a:t>
            </a:r>
            <a:endParaRPr lang="en-US" dirty="0"/>
          </a:p>
        </p:txBody>
      </p:sp>
      <p:cxnSp>
        <p:nvCxnSpPr>
          <p:cNvPr id="20" name="Connettore 2 19"/>
          <p:cNvCxnSpPr>
            <a:stCxn id="4" idx="4"/>
            <a:endCxn id="7" idx="1"/>
          </p:cNvCxnSpPr>
          <p:nvPr/>
        </p:nvCxnSpPr>
        <p:spPr>
          <a:xfrm flipH="1">
            <a:off x="3150139" y="1800853"/>
            <a:ext cx="3118" cy="226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mbo 35"/>
          <p:cNvSpPr/>
          <p:nvPr/>
        </p:nvSpPr>
        <p:spPr>
          <a:xfrm>
            <a:off x="2220816" y="2426271"/>
            <a:ext cx="1828036" cy="38972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b&gt;a</a:t>
            </a:r>
            <a:endParaRPr lang="en-US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2983726" y="2762523"/>
            <a:ext cx="709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falsoo</a:t>
            </a:r>
            <a:endParaRPr lang="en-US" dirty="0"/>
          </a:p>
        </p:txBody>
      </p:sp>
      <p:sp>
        <p:nvSpPr>
          <p:cNvPr id="38" name="Rettangolo 37"/>
          <p:cNvSpPr/>
          <p:nvPr/>
        </p:nvSpPr>
        <p:spPr>
          <a:xfrm>
            <a:off x="443595" y="2836136"/>
            <a:ext cx="1782411" cy="260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cambia</a:t>
            </a:r>
            <a:r>
              <a:rPr lang="en-US" dirty="0" smtClean="0"/>
              <a:t> a e b;</a:t>
            </a:r>
            <a:endParaRPr lang="en-US" dirty="0"/>
          </a:p>
        </p:txBody>
      </p:sp>
      <p:cxnSp>
        <p:nvCxnSpPr>
          <p:cNvPr id="39" name="Connettore 2 38"/>
          <p:cNvCxnSpPr>
            <a:stCxn id="36" idx="2"/>
            <a:endCxn id="41" idx="0"/>
          </p:cNvCxnSpPr>
          <p:nvPr/>
        </p:nvCxnSpPr>
        <p:spPr>
          <a:xfrm flipH="1">
            <a:off x="3107094" y="2815999"/>
            <a:ext cx="27740" cy="37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4 39"/>
          <p:cNvCxnSpPr>
            <a:stCxn id="36" idx="1"/>
            <a:endCxn id="38" idx="0"/>
          </p:cNvCxnSpPr>
          <p:nvPr/>
        </p:nvCxnSpPr>
        <p:spPr>
          <a:xfrm rot="10800000" flipV="1">
            <a:off x="1334800" y="2621134"/>
            <a:ext cx="886016" cy="2150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e 40"/>
          <p:cNvSpPr/>
          <p:nvPr/>
        </p:nvSpPr>
        <p:spPr>
          <a:xfrm>
            <a:off x="2983726" y="3192106"/>
            <a:ext cx="246735" cy="2065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Connettore 4 41"/>
          <p:cNvCxnSpPr>
            <a:stCxn id="38" idx="2"/>
            <a:endCxn id="41" idx="2"/>
          </p:cNvCxnSpPr>
          <p:nvPr/>
        </p:nvCxnSpPr>
        <p:spPr>
          <a:xfrm rot="16200000" flipH="1">
            <a:off x="2060110" y="2371781"/>
            <a:ext cx="198307" cy="164892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4"/>
            <a:endCxn id="36" idx="0"/>
          </p:cNvCxnSpPr>
          <p:nvPr/>
        </p:nvCxnSpPr>
        <p:spPr>
          <a:xfrm flipH="1">
            <a:off x="3134835" y="2301512"/>
            <a:ext cx="15304" cy="124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stCxn id="41" idx="4"/>
            <a:endCxn id="49" idx="0"/>
          </p:cNvCxnSpPr>
          <p:nvPr/>
        </p:nvCxnSpPr>
        <p:spPr>
          <a:xfrm>
            <a:off x="3107094" y="3398690"/>
            <a:ext cx="0" cy="271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mbo 48"/>
          <p:cNvSpPr/>
          <p:nvPr/>
        </p:nvSpPr>
        <p:spPr>
          <a:xfrm>
            <a:off x="2062874" y="3669809"/>
            <a:ext cx="2088440" cy="66162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b!=0</a:t>
            </a:r>
            <a:endParaRPr lang="en-US" dirty="0"/>
          </a:p>
        </p:txBody>
      </p:sp>
      <p:cxnSp>
        <p:nvCxnSpPr>
          <p:cNvPr id="51" name="Connettore 4 50"/>
          <p:cNvCxnSpPr>
            <a:stCxn id="49" idx="3"/>
            <a:endCxn id="73" idx="0"/>
          </p:cNvCxnSpPr>
          <p:nvPr/>
        </p:nvCxnSpPr>
        <p:spPr>
          <a:xfrm>
            <a:off x="4151314" y="4000622"/>
            <a:ext cx="1268935" cy="48618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/>
          <p:cNvSpPr txBox="1"/>
          <p:nvPr/>
        </p:nvSpPr>
        <p:spPr>
          <a:xfrm>
            <a:off x="4250363" y="3655815"/>
            <a:ext cx="530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falso</a:t>
            </a:r>
            <a:endParaRPr lang="en-US" dirty="0"/>
          </a:p>
        </p:txBody>
      </p:sp>
      <p:sp>
        <p:nvSpPr>
          <p:cNvPr id="58" name="CasellaDiTesto 57"/>
          <p:cNvSpPr txBox="1"/>
          <p:nvPr/>
        </p:nvSpPr>
        <p:spPr>
          <a:xfrm>
            <a:off x="3120672" y="4199904"/>
            <a:ext cx="509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vero</a:t>
            </a:r>
            <a:endParaRPr lang="en-US" dirty="0"/>
          </a:p>
        </p:txBody>
      </p:sp>
      <p:sp>
        <p:nvSpPr>
          <p:cNvPr id="73" name="Rettangolo 72"/>
          <p:cNvSpPr/>
          <p:nvPr/>
        </p:nvSpPr>
        <p:spPr>
          <a:xfrm>
            <a:off x="4529043" y="4486803"/>
            <a:ext cx="1782411" cy="260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MCD=a</a:t>
            </a:r>
            <a:endParaRPr lang="en-US" dirty="0"/>
          </a:p>
        </p:txBody>
      </p:sp>
      <p:sp>
        <p:nvSpPr>
          <p:cNvPr id="75" name="Rettangolo 74"/>
          <p:cNvSpPr/>
          <p:nvPr/>
        </p:nvSpPr>
        <p:spPr>
          <a:xfrm>
            <a:off x="2215889" y="4617281"/>
            <a:ext cx="1782411" cy="260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r=a mod b</a:t>
            </a:r>
            <a:endParaRPr lang="en-US" dirty="0"/>
          </a:p>
        </p:txBody>
      </p:sp>
      <p:cxnSp>
        <p:nvCxnSpPr>
          <p:cNvPr id="46" name="Connettore 2 45"/>
          <p:cNvCxnSpPr>
            <a:stCxn id="73" idx="2"/>
            <a:endCxn id="6" idx="0"/>
          </p:cNvCxnSpPr>
          <p:nvPr/>
        </p:nvCxnSpPr>
        <p:spPr>
          <a:xfrm>
            <a:off x="5420249" y="4747758"/>
            <a:ext cx="0" cy="381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>
            <a:stCxn id="49" idx="2"/>
            <a:endCxn id="75" idx="0"/>
          </p:cNvCxnSpPr>
          <p:nvPr/>
        </p:nvCxnSpPr>
        <p:spPr>
          <a:xfrm>
            <a:off x="3107094" y="4331434"/>
            <a:ext cx="0" cy="285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ttangolo 80"/>
          <p:cNvSpPr/>
          <p:nvPr/>
        </p:nvSpPr>
        <p:spPr>
          <a:xfrm>
            <a:off x="2221378" y="5013733"/>
            <a:ext cx="1782411" cy="260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a=b;</a:t>
            </a:r>
            <a:endParaRPr lang="en-US" dirty="0"/>
          </a:p>
        </p:txBody>
      </p:sp>
      <p:sp>
        <p:nvSpPr>
          <p:cNvPr id="82" name="Rettangolo 81"/>
          <p:cNvSpPr/>
          <p:nvPr/>
        </p:nvSpPr>
        <p:spPr>
          <a:xfrm>
            <a:off x="2215888" y="5410401"/>
            <a:ext cx="1782411" cy="260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b=r;</a:t>
            </a:r>
            <a:endParaRPr lang="en-US" dirty="0"/>
          </a:p>
        </p:txBody>
      </p:sp>
      <p:cxnSp>
        <p:nvCxnSpPr>
          <p:cNvPr id="66" name="Connettore 2 65"/>
          <p:cNvCxnSpPr>
            <a:stCxn id="75" idx="2"/>
            <a:endCxn id="81" idx="0"/>
          </p:cNvCxnSpPr>
          <p:nvPr/>
        </p:nvCxnSpPr>
        <p:spPr>
          <a:xfrm>
            <a:off x="3107094" y="4878236"/>
            <a:ext cx="5489" cy="135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/>
          <p:cNvCxnSpPr>
            <a:stCxn id="81" idx="2"/>
            <a:endCxn id="82" idx="0"/>
          </p:cNvCxnSpPr>
          <p:nvPr/>
        </p:nvCxnSpPr>
        <p:spPr>
          <a:xfrm flipH="1">
            <a:off x="3107093" y="5274688"/>
            <a:ext cx="5489" cy="13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4 75"/>
          <p:cNvCxnSpPr>
            <a:endCxn id="49" idx="1"/>
          </p:cNvCxnSpPr>
          <p:nvPr/>
        </p:nvCxnSpPr>
        <p:spPr>
          <a:xfrm rot="16200000" flipV="1">
            <a:off x="1306759" y="4756737"/>
            <a:ext cx="1670734" cy="158503"/>
          </a:xfrm>
          <a:prstGeom prst="bentConnector4">
            <a:avLst>
              <a:gd name="adj1" fmla="val 5893"/>
              <a:gd name="adj2" fmla="val 66092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Segnaposto testo 2"/>
          <p:cNvSpPr txBox="1">
            <a:spLocks noGrp="1"/>
          </p:cNvSpPr>
          <p:nvPr>
            <p:ph idx="1"/>
          </p:nvPr>
        </p:nvSpPr>
        <p:spPr>
          <a:xfrm>
            <a:off x="4813783" y="1031629"/>
            <a:ext cx="4128317" cy="2539766"/>
          </a:xfrm>
        </p:spPr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1800" u="sng" dirty="0" smtClean="0"/>
              <a:t>Algoritmo</a:t>
            </a:r>
            <a:r>
              <a:rPr lang="it-IT" sz="1800" dirty="0"/>
              <a:t>:</a:t>
            </a:r>
          </a:p>
          <a:p>
            <a:pPr marL="717550" lvl="0" indent="-717550">
              <a:spcBef>
                <a:spcPts val="499"/>
              </a:spcBef>
              <a:buNone/>
              <a:tabLst>
                <a:tab pos="457200" algn="l"/>
                <a:tab pos="1027080" algn="l"/>
                <a:tab pos="1941479" algn="l"/>
                <a:tab pos="2855880" algn="l"/>
                <a:tab pos="3770280" algn="l"/>
                <a:tab pos="4684679" algn="l"/>
                <a:tab pos="5599080" algn="l"/>
                <a:tab pos="6513480" algn="l"/>
                <a:tab pos="7427880" algn="l"/>
                <a:tab pos="8342279" algn="l"/>
                <a:tab pos="9256680" algn="l"/>
                <a:tab pos="10171079" algn="l"/>
                <a:tab pos="10515600" algn="l"/>
              </a:tabLst>
            </a:pPr>
            <a:r>
              <a:rPr lang="it-IT" sz="1800" dirty="0"/>
              <a:t>	1. acquisire due numeri </a:t>
            </a:r>
            <a:r>
              <a:rPr lang="it-IT" sz="1800" dirty="0" err="1"/>
              <a:t>a,b</a:t>
            </a:r>
            <a:endParaRPr lang="it-IT" sz="1800" dirty="0"/>
          </a:p>
          <a:p>
            <a:pPr marL="717550" lvl="0" indent="-717550">
              <a:spcBef>
                <a:spcPts val="499"/>
              </a:spcBef>
              <a:buNone/>
              <a:tabLst>
                <a:tab pos="457200" algn="l"/>
                <a:tab pos="1027080" algn="l"/>
                <a:tab pos="1941479" algn="l"/>
                <a:tab pos="2855880" algn="l"/>
                <a:tab pos="3770280" algn="l"/>
                <a:tab pos="4684679" algn="l"/>
                <a:tab pos="5599080" algn="l"/>
                <a:tab pos="6513480" algn="l"/>
                <a:tab pos="7427880" algn="l"/>
                <a:tab pos="8342279" algn="l"/>
                <a:tab pos="9256680" algn="l"/>
                <a:tab pos="10171079" algn="l"/>
                <a:tab pos="10515600" algn="l"/>
              </a:tabLst>
            </a:pPr>
            <a:r>
              <a:rPr lang="it-IT" sz="1800" dirty="0"/>
              <a:t>	2. se b&gt;a scambiare a con b</a:t>
            </a:r>
          </a:p>
          <a:p>
            <a:pPr marL="717550" lvl="0" indent="-717550">
              <a:spcBef>
                <a:spcPts val="499"/>
              </a:spcBef>
              <a:buNone/>
              <a:tabLst>
                <a:tab pos="457200" algn="l"/>
                <a:tab pos="1027080" algn="l"/>
                <a:tab pos="1941479" algn="l"/>
                <a:tab pos="2855880" algn="l"/>
                <a:tab pos="3770280" algn="l"/>
                <a:tab pos="4684679" algn="l"/>
                <a:tab pos="5599080" algn="l"/>
                <a:tab pos="6513480" algn="l"/>
                <a:tab pos="7427880" algn="l"/>
                <a:tab pos="8342279" algn="l"/>
                <a:tab pos="9256680" algn="l"/>
                <a:tab pos="10171079" algn="l"/>
                <a:tab pos="10515600" algn="l"/>
              </a:tabLst>
            </a:pPr>
            <a:r>
              <a:rPr lang="it-IT" sz="1800" dirty="0"/>
              <a:t>	3. se b= 0  MCD(</a:t>
            </a:r>
            <a:r>
              <a:rPr lang="it-IT" sz="1800" dirty="0" err="1"/>
              <a:t>a,b</a:t>
            </a:r>
            <a:r>
              <a:rPr lang="it-IT" sz="1800" dirty="0"/>
              <a:t>)=a </a:t>
            </a:r>
            <a:r>
              <a:rPr lang="it-IT" sz="1800" dirty="0" smtClean="0"/>
              <a:t>e termina</a:t>
            </a:r>
            <a:endParaRPr lang="it-IT" sz="1800" dirty="0"/>
          </a:p>
          <a:p>
            <a:pPr marL="717550" lvl="0" indent="-717550">
              <a:spcBef>
                <a:spcPts val="499"/>
              </a:spcBef>
              <a:buNone/>
              <a:tabLst>
                <a:tab pos="457200" algn="l"/>
                <a:tab pos="1027080" algn="l"/>
                <a:tab pos="1941479" algn="l"/>
                <a:tab pos="2855880" algn="l"/>
                <a:tab pos="3770280" algn="l"/>
                <a:tab pos="4684679" algn="l"/>
                <a:tab pos="5599080" algn="l"/>
                <a:tab pos="6513480" algn="l"/>
                <a:tab pos="7427880" algn="l"/>
                <a:tab pos="8342279" algn="l"/>
                <a:tab pos="9256680" algn="l"/>
                <a:tab pos="10171079" algn="l"/>
                <a:tab pos="10515600" algn="l"/>
              </a:tabLst>
            </a:pPr>
            <a:r>
              <a:rPr lang="it-IT" sz="1800" dirty="0"/>
              <a:t>	4. r= a </a:t>
            </a:r>
            <a:r>
              <a:rPr lang="it-IT" sz="1800" i="1" dirty="0" err="1"/>
              <a:t>mod</a:t>
            </a:r>
            <a:r>
              <a:rPr lang="it-IT" sz="1800" dirty="0"/>
              <a:t> b</a:t>
            </a:r>
          </a:p>
          <a:p>
            <a:pPr marL="717550" lvl="0" indent="-717550">
              <a:spcBef>
                <a:spcPts val="499"/>
              </a:spcBef>
              <a:buNone/>
              <a:tabLst>
                <a:tab pos="457200" algn="l"/>
                <a:tab pos="1027080" algn="l"/>
                <a:tab pos="1941479" algn="l"/>
                <a:tab pos="2855880" algn="l"/>
                <a:tab pos="3770280" algn="l"/>
                <a:tab pos="4684679" algn="l"/>
                <a:tab pos="5599080" algn="l"/>
                <a:tab pos="6513480" algn="l"/>
                <a:tab pos="7427880" algn="l"/>
                <a:tab pos="8342279" algn="l"/>
                <a:tab pos="9256680" algn="l"/>
                <a:tab pos="10171079" algn="l"/>
                <a:tab pos="10515600" algn="l"/>
              </a:tabLst>
            </a:pPr>
            <a:r>
              <a:rPr lang="it-IT" sz="1800" dirty="0"/>
              <a:t>	5. sostituire a con b, b con r ed andare al passo </a:t>
            </a:r>
            <a:r>
              <a:rPr lang="it-IT" sz="1800" dirty="0" smtClean="0"/>
              <a:t>3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57105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8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Algoritmo</a:t>
            </a:r>
            <a:endParaRPr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Definizione</a:t>
            </a:r>
            <a:r>
              <a:rPr lang="en-US" dirty="0"/>
              <a:t> del IX </a:t>
            </a:r>
            <a:r>
              <a:rPr lang="en-US" dirty="0" err="1"/>
              <a:t>secolo</a:t>
            </a:r>
            <a:r>
              <a:rPr lang="en-US" dirty="0"/>
              <a:t> di </a:t>
            </a:r>
            <a:r>
              <a:rPr lang="en-US" i="1" dirty="0"/>
              <a:t>Mohammed Ibn Musa Abu </a:t>
            </a:r>
            <a:r>
              <a:rPr lang="en-US" i="1" dirty="0" err="1"/>
              <a:t>Gefar</a:t>
            </a:r>
            <a:r>
              <a:rPr lang="en-US" i="1" dirty="0"/>
              <a:t> </a:t>
            </a:r>
            <a:r>
              <a:rPr lang="en-US" i="1" dirty="0" smtClean="0"/>
              <a:t>Al-</a:t>
            </a:r>
            <a:r>
              <a:rPr lang="en-US" i="1" dirty="0" err="1" smtClean="0"/>
              <a:t>Khuwarizmi</a:t>
            </a:r>
            <a:r>
              <a:rPr lang="en-US" dirty="0" smtClean="0"/>
              <a:t>:</a:t>
            </a:r>
            <a:endParaRPr lang="en-US" b="1" i="1" dirty="0" smtClean="0"/>
          </a:p>
          <a:p>
            <a:pPr marL="0" indent="0">
              <a:buNone/>
            </a:pPr>
            <a:r>
              <a:rPr lang="en-US" b="1" i="1" dirty="0" err="1" smtClean="0"/>
              <a:t>Algoritmo</a:t>
            </a:r>
            <a:r>
              <a:rPr lang="en-US" b="1" i="1" dirty="0" smtClean="0"/>
              <a:t>: </a:t>
            </a:r>
            <a:r>
              <a:rPr lang="en-US" i="1" dirty="0" err="1" smtClean="0"/>
              <a:t>una</a:t>
            </a:r>
            <a:r>
              <a:rPr lang="en-US" i="1" dirty="0" smtClean="0"/>
              <a:t> </a:t>
            </a:r>
            <a:r>
              <a:rPr lang="en-US" i="1" dirty="0" err="1" smtClean="0"/>
              <a:t>qualsiasi</a:t>
            </a:r>
            <a:r>
              <a:rPr lang="en-US" i="1" dirty="0" smtClean="0"/>
              <a:t> </a:t>
            </a:r>
            <a:r>
              <a:rPr lang="en-US" i="1" dirty="0" err="1" smtClean="0"/>
              <a:t>procedura</a:t>
            </a:r>
            <a:r>
              <a:rPr lang="en-US" i="1" dirty="0" smtClean="0"/>
              <a:t> </a:t>
            </a:r>
            <a:r>
              <a:rPr lang="en-US" i="1" dirty="0" err="1" smtClean="0"/>
              <a:t>effettiva</a:t>
            </a:r>
            <a:r>
              <a:rPr lang="en-US" i="1" dirty="0" smtClean="0"/>
              <a:t> </a:t>
            </a:r>
            <a:r>
              <a:rPr lang="en-US" i="1" dirty="0" err="1" smtClean="0"/>
              <a:t>che</a:t>
            </a:r>
            <a:r>
              <a:rPr lang="en-US" i="1" dirty="0" smtClean="0"/>
              <a:t> </a:t>
            </a:r>
            <a:r>
              <a:rPr lang="en-US" i="1" dirty="0" err="1" smtClean="0"/>
              <a:t>indichi</a:t>
            </a:r>
            <a:r>
              <a:rPr lang="en-US" i="1" dirty="0" smtClean="0"/>
              <a:t> le </a:t>
            </a:r>
            <a:r>
              <a:rPr lang="en-US" i="1" dirty="0" err="1" smtClean="0"/>
              <a:t>istruzioni</a:t>
            </a:r>
            <a:r>
              <a:rPr lang="en-US" i="1" dirty="0" smtClean="0"/>
              <a:t> da </a:t>
            </a:r>
            <a:r>
              <a:rPr lang="en-US" i="1" dirty="0" err="1" smtClean="0"/>
              <a:t>eseguire</a:t>
            </a:r>
            <a:r>
              <a:rPr lang="en-US" i="1" dirty="0" smtClean="0"/>
              <a:t> per </a:t>
            </a:r>
            <a:r>
              <a:rPr lang="en-US" i="1" dirty="0" err="1" smtClean="0"/>
              <a:t>ottenere</a:t>
            </a:r>
            <a:r>
              <a:rPr lang="en-US" i="1" dirty="0" smtClean="0"/>
              <a:t> a </a:t>
            </a:r>
            <a:r>
              <a:rPr lang="en-US" i="1" dirty="0" err="1" smtClean="0"/>
              <a:t>partire</a:t>
            </a:r>
            <a:r>
              <a:rPr lang="en-US" i="1" dirty="0" smtClean="0"/>
              <a:t> </a:t>
            </a:r>
            <a:r>
              <a:rPr lang="en-US" i="1" dirty="0" err="1" smtClean="0"/>
              <a:t>dai</a:t>
            </a:r>
            <a:r>
              <a:rPr lang="en-US" i="1" dirty="0" smtClean="0"/>
              <a:t> </a:t>
            </a:r>
            <a:r>
              <a:rPr lang="en-US" i="1" dirty="0" err="1" smtClean="0"/>
              <a:t>dati</a:t>
            </a:r>
            <a:r>
              <a:rPr lang="en-US" i="1" dirty="0" smtClean="0"/>
              <a:t> di cui </a:t>
            </a:r>
            <a:r>
              <a:rPr lang="en-US" i="1" dirty="0" err="1" smtClean="0"/>
              <a:t>si</a:t>
            </a:r>
            <a:r>
              <a:rPr lang="en-US" i="1" dirty="0" smtClean="0"/>
              <a:t> dispone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risultati</a:t>
            </a:r>
            <a:r>
              <a:rPr lang="en-US" i="1" dirty="0" smtClean="0"/>
              <a:t> volute</a:t>
            </a:r>
            <a:endParaRPr lang="en-US" b="1" i="1" dirty="0" smtClean="0"/>
          </a:p>
          <a:p>
            <a:pPr marL="0" indent="0" algn="ctr">
              <a:buNone/>
            </a:pPr>
            <a:r>
              <a:rPr lang="en-US" dirty="0" smtClean="0"/>
              <a:t>Per </a:t>
            </a:r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 smtClean="0"/>
              <a:t>informatici</a:t>
            </a:r>
            <a:r>
              <a:rPr lang="en-US" dirty="0" smtClean="0"/>
              <a:t> …</a:t>
            </a:r>
          </a:p>
          <a:p>
            <a:pPr marL="0" indent="0">
              <a:buNone/>
            </a:pPr>
            <a:r>
              <a:rPr lang="en-US" b="1" dirty="0" err="1" smtClean="0"/>
              <a:t>Algoritmo</a:t>
            </a:r>
            <a:r>
              <a:rPr lang="en-US" b="1" dirty="0" smtClean="0"/>
              <a:t>:</a:t>
            </a:r>
            <a:r>
              <a:rPr lang="en-US" dirty="0" smtClean="0"/>
              <a:t> Una </a:t>
            </a:r>
            <a:r>
              <a:rPr lang="en-US" dirty="0" err="1" smtClean="0"/>
              <a:t>sequenza</a:t>
            </a:r>
            <a:r>
              <a:rPr lang="en-US" dirty="0" smtClean="0"/>
              <a:t> </a:t>
            </a:r>
            <a:r>
              <a:rPr lang="en-US" dirty="0" err="1" smtClean="0"/>
              <a:t>finita</a:t>
            </a:r>
            <a:r>
              <a:rPr lang="en-US" dirty="0" smtClean="0"/>
              <a:t> di </a:t>
            </a:r>
            <a:r>
              <a:rPr lang="en-US" dirty="0" err="1" smtClean="0"/>
              <a:t>passi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portano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realizzazione</a:t>
            </a:r>
            <a:r>
              <a:rPr lang="en-US" dirty="0" smtClean="0"/>
              <a:t> di un </a:t>
            </a:r>
            <a:r>
              <a:rPr lang="en-US" dirty="0" err="1" smtClean="0"/>
              <a:t>compito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138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Algoritmi</a:t>
            </a:r>
            <a:r>
              <a:rPr lang="en-US" dirty="0" smtClean="0"/>
              <a:t>, </a:t>
            </a:r>
            <a:r>
              <a:rPr lang="en-US" dirty="0" err="1" smtClean="0"/>
              <a:t>Linguaggi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Esecutori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Algoritmi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espresso </a:t>
            </a:r>
            <a:r>
              <a:rPr lang="en-US" dirty="0" err="1" smtClean="0"/>
              <a:t>attraverso</a:t>
            </a:r>
            <a:r>
              <a:rPr lang="en-US" dirty="0" smtClean="0"/>
              <a:t> un </a:t>
            </a:r>
            <a:r>
              <a:rPr lang="en-US" i="1" dirty="0" smtClean="0"/>
              <a:t> </a:t>
            </a:r>
            <a:r>
              <a:rPr lang="en-US" b="1" i="1" dirty="0" err="1" smtClean="0"/>
              <a:t>Linguaggio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permette</a:t>
            </a:r>
            <a:r>
              <a:rPr lang="en-US" dirty="0" smtClean="0"/>
              <a:t> di </a:t>
            </a:r>
            <a:r>
              <a:rPr lang="en-US" dirty="0" err="1" smtClean="0"/>
              <a:t>descrivere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passi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compongono</a:t>
            </a:r>
            <a:r>
              <a:rPr lang="en-US" dirty="0" smtClean="0"/>
              <a:t> </a:t>
            </a:r>
            <a:r>
              <a:rPr lang="en-US" dirty="0" err="1" smtClean="0"/>
              <a:t>l’algoritmo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Un </a:t>
            </a:r>
            <a:r>
              <a:rPr lang="en-US" b="1" i="1" dirty="0" err="1" smtClean="0"/>
              <a:t>Esecutore</a:t>
            </a:r>
            <a:r>
              <a:rPr lang="en-US" dirty="0" smtClean="0"/>
              <a:t> </a:t>
            </a:r>
            <a:r>
              <a:rPr lang="en-US" dirty="0" err="1" smtClean="0"/>
              <a:t>effettua</a:t>
            </a:r>
            <a:r>
              <a:rPr lang="en-US" dirty="0" smtClean="0"/>
              <a:t> I </a:t>
            </a:r>
            <a:r>
              <a:rPr lang="en-US" dirty="0" err="1" smtClean="0"/>
              <a:t>passi</a:t>
            </a:r>
            <a:r>
              <a:rPr lang="en-US" dirty="0" smtClean="0"/>
              <a:t> </a:t>
            </a:r>
            <a:r>
              <a:rPr lang="en-US" dirty="0" err="1" smtClean="0"/>
              <a:t>dell’algoritmo</a:t>
            </a:r>
            <a:r>
              <a:rPr lang="en-US" dirty="0" smtClean="0"/>
              <a:t> per </a:t>
            </a:r>
            <a:r>
              <a:rPr lang="en-US" dirty="0" err="1" smtClean="0"/>
              <a:t>produrre</a:t>
            </a:r>
            <a:r>
              <a:rPr lang="en-US" dirty="0" smtClean="0"/>
              <a:t> I </a:t>
            </a:r>
            <a:r>
              <a:rPr lang="en-US" dirty="0" err="1" smtClean="0"/>
              <a:t>risultati</a:t>
            </a:r>
            <a:r>
              <a:rPr lang="en-US" dirty="0" smtClean="0"/>
              <a:t> </a:t>
            </a:r>
            <a:r>
              <a:rPr lang="en-US" dirty="0" err="1" smtClean="0"/>
              <a:t>attesi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64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Linguaggi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err="1" smtClean="0"/>
              <a:t>Linguaggi</a:t>
            </a:r>
            <a:r>
              <a:rPr lang="en-US" b="1" i="1" dirty="0"/>
              <a:t> </a:t>
            </a:r>
            <a:r>
              <a:rPr lang="en-US" b="1" i="1" dirty="0" smtClean="0"/>
              <a:t>di </a:t>
            </a:r>
            <a:r>
              <a:rPr lang="en-US" b="1" i="1" dirty="0" err="1" smtClean="0"/>
              <a:t>programmazione</a:t>
            </a:r>
            <a:endParaRPr lang="en-US" b="1" i="1" dirty="0" smtClean="0"/>
          </a:p>
          <a:p>
            <a:pPr lvl="1"/>
            <a:r>
              <a:rPr lang="en-US" dirty="0" err="1" smtClean="0"/>
              <a:t>Linguaggio</a:t>
            </a:r>
            <a:r>
              <a:rPr lang="en-US" dirty="0" smtClean="0"/>
              <a:t> di </a:t>
            </a:r>
            <a:r>
              <a:rPr lang="en-US" dirty="0" err="1" smtClean="0"/>
              <a:t>programmazione</a:t>
            </a:r>
            <a:r>
              <a:rPr lang="en-US" dirty="0" smtClean="0"/>
              <a:t> C </a:t>
            </a:r>
          </a:p>
          <a:p>
            <a:pPr lvl="1"/>
            <a:r>
              <a:rPr lang="en-US" dirty="0" err="1" smtClean="0"/>
              <a:t>Linguaggio</a:t>
            </a:r>
            <a:r>
              <a:rPr lang="en-US" dirty="0" smtClean="0"/>
              <a:t> Assembler </a:t>
            </a:r>
          </a:p>
          <a:p>
            <a:pPr lvl="1"/>
            <a:r>
              <a:rPr lang="en-US" dirty="0" err="1" smtClean="0"/>
              <a:t>Linguaggio</a:t>
            </a:r>
            <a:r>
              <a:rPr lang="en-US" dirty="0" smtClean="0"/>
              <a:t> </a:t>
            </a:r>
            <a:r>
              <a:rPr lang="en-US" dirty="0" err="1" smtClean="0"/>
              <a:t>macchina</a:t>
            </a:r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Ma </a:t>
            </a:r>
            <a:r>
              <a:rPr lang="en-US" b="1" i="1" dirty="0" err="1" smtClean="0"/>
              <a:t>anche</a:t>
            </a:r>
            <a:endParaRPr lang="en-US" b="1" i="1" dirty="0"/>
          </a:p>
          <a:p>
            <a:pPr lvl="1"/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endParaRPr lang="en-US" dirty="0" smtClean="0"/>
          </a:p>
          <a:p>
            <a:pPr lvl="1"/>
            <a:r>
              <a:rPr lang="en-US" dirty="0" smtClean="0"/>
              <a:t>pseudo </a:t>
            </a:r>
            <a:r>
              <a:rPr lang="en-US" dirty="0" err="1" smtClean="0"/>
              <a:t>codice</a:t>
            </a:r>
            <a:endParaRPr lang="en-US" dirty="0" smtClean="0"/>
          </a:p>
          <a:p>
            <a:pPr lvl="1"/>
            <a:r>
              <a:rPr lang="en-US" dirty="0" err="1" smtClean="0"/>
              <a:t>Linguaggi</a:t>
            </a:r>
            <a:r>
              <a:rPr lang="en-US" dirty="0" smtClean="0"/>
              <a:t> </a:t>
            </a:r>
            <a:r>
              <a:rPr lang="en-US" dirty="0" err="1" smtClean="0"/>
              <a:t>visuali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Chi è </a:t>
            </a:r>
            <a:r>
              <a:rPr lang="en-US" dirty="0" err="1" smtClean="0"/>
              <a:t>l’esecutore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4023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i="1" dirty="0" err="1" smtClean="0"/>
              <a:t>Inizializza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il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pallottoliere</a:t>
            </a:r>
            <a:r>
              <a:rPr lang="en-US" sz="2000" b="1" i="1" dirty="0" smtClean="0"/>
              <a:t> </a:t>
            </a:r>
          </a:p>
          <a:p>
            <a:r>
              <a:rPr lang="en-US" sz="2000" dirty="0" err="1" smtClean="0"/>
              <a:t>Sposta</a:t>
            </a:r>
            <a:r>
              <a:rPr lang="en-US" sz="2000" dirty="0" smtClean="0"/>
              <a:t> </a:t>
            </a:r>
            <a:r>
              <a:rPr lang="en-US" sz="2000" dirty="0" err="1" smtClean="0"/>
              <a:t>tutte</a:t>
            </a:r>
            <a:r>
              <a:rPr lang="en-US" sz="2000" dirty="0" smtClean="0"/>
              <a:t> le </a:t>
            </a:r>
            <a:r>
              <a:rPr lang="en-US" sz="2000" dirty="0" err="1" smtClean="0"/>
              <a:t>palline</a:t>
            </a:r>
            <a:r>
              <a:rPr lang="en-US" sz="2000" dirty="0" smtClean="0"/>
              <a:t> a </a:t>
            </a:r>
            <a:r>
              <a:rPr lang="en-US" sz="2000" dirty="0" err="1" smtClean="0"/>
              <a:t>destra</a:t>
            </a:r>
            <a:endParaRPr lang="en-US" sz="2000" dirty="0" smtClean="0"/>
          </a:p>
          <a:p>
            <a:r>
              <a:rPr lang="en-US" sz="2000" dirty="0" err="1" smtClean="0"/>
              <a:t>Inserisci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primo </a:t>
            </a:r>
            <a:r>
              <a:rPr lang="en-US" sz="2000" dirty="0" err="1" smtClean="0"/>
              <a:t>addendo</a:t>
            </a:r>
            <a:r>
              <a:rPr lang="en-US" sz="2000" dirty="0" smtClean="0"/>
              <a:t> </a:t>
            </a:r>
            <a:r>
              <a:rPr lang="en-US" sz="2000" i="1" dirty="0" err="1" smtClean="0"/>
              <a:t>spostando</a:t>
            </a:r>
            <a:r>
              <a:rPr lang="en-US" sz="2000" i="1" dirty="0" smtClean="0"/>
              <a:t> a </a:t>
            </a:r>
            <a:r>
              <a:rPr lang="en-US" sz="2000" i="1" dirty="0" err="1" smtClean="0"/>
              <a:t>sinistra</a:t>
            </a:r>
            <a:r>
              <a:rPr lang="en-US" sz="2000" i="1" dirty="0" smtClean="0"/>
              <a:t> </a:t>
            </a:r>
            <a:r>
              <a:rPr lang="en-US" sz="2000" i="1" dirty="0" err="1"/>
              <a:t>sulla</a:t>
            </a:r>
            <a:r>
              <a:rPr lang="en-US" sz="2000" i="1" dirty="0"/>
              <a:t> prima </a:t>
            </a:r>
            <a:r>
              <a:rPr lang="en-US" sz="2000" i="1" dirty="0" err="1" smtClean="0"/>
              <a:t>riga</a:t>
            </a:r>
            <a:r>
              <a:rPr lang="en-US" sz="2000" i="1" dirty="0" smtClean="0"/>
              <a:t> </a:t>
            </a:r>
            <a:r>
              <a:rPr lang="en-US" sz="2000" dirty="0" smtClean="0"/>
              <a:t>un </a:t>
            </a:r>
            <a:r>
              <a:rPr lang="en-US" sz="2000" dirty="0" err="1" smtClean="0"/>
              <a:t>numero</a:t>
            </a:r>
            <a:r>
              <a:rPr lang="en-US" sz="2000" dirty="0" smtClean="0"/>
              <a:t> di </a:t>
            </a:r>
            <a:r>
              <a:rPr lang="en-US" sz="2000" dirty="0" err="1" smtClean="0"/>
              <a:t>palline</a:t>
            </a:r>
            <a:r>
              <a:rPr lang="en-US" sz="2000" dirty="0" smtClean="0"/>
              <a:t> </a:t>
            </a:r>
            <a:r>
              <a:rPr lang="en-US" sz="2000" dirty="0" err="1" smtClean="0"/>
              <a:t>pari</a:t>
            </a:r>
            <a:r>
              <a:rPr lang="en-US" sz="2000" dirty="0" smtClean="0"/>
              <a:t> </a:t>
            </a:r>
            <a:r>
              <a:rPr lang="en-US" sz="2000" dirty="0" err="1" smtClean="0"/>
              <a:t>all’addendo</a:t>
            </a:r>
            <a:endParaRPr lang="en-US" sz="2000" dirty="0" smtClean="0"/>
          </a:p>
          <a:p>
            <a:r>
              <a:rPr lang="en-US" sz="2000" dirty="0" err="1" smtClean="0"/>
              <a:t>Inserisci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secondo </a:t>
            </a:r>
            <a:r>
              <a:rPr lang="en-US" sz="2000" dirty="0" err="1" smtClean="0"/>
              <a:t>addendo</a:t>
            </a:r>
            <a:r>
              <a:rPr lang="en-US" sz="2000" dirty="0"/>
              <a:t> </a:t>
            </a:r>
            <a:r>
              <a:rPr lang="en-US" sz="2000" i="1" dirty="0" err="1" smtClean="0"/>
              <a:t>spostando</a:t>
            </a:r>
            <a:r>
              <a:rPr lang="en-US" sz="2000" i="1" dirty="0" smtClean="0"/>
              <a:t> a </a:t>
            </a:r>
            <a:r>
              <a:rPr lang="en-US" sz="2000" i="1" dirty="0" err="1" smtClean="0"/>
              <a:t>sinistra</a:t>
            </a:r>
            <a:r>
              <a:rPr lang="en-US" sz="2000" i="1" dirty="0"/>
              <a:t> </a:t>
            </a:r>
            <a:r>
              <a:rPr lang="en-US" sz="2000" i="1" dirty="0" err="1" smtClean="0"/>
              <a:t>sulla</a:t>
            </a:r>
            <a:r>
              <a:rPr lang="en-US" sz="2000" i="1" dirty="0" smtClean="0"/>
              <a:t> </a:t>
            </a:r>
            <a:r>
              <a:rPr lang="en-US" sz="2000" i="1" dirty="0" err="1"/>
              <a:t>seconda</a:t>
            </a:r>
            <a:r>
              <a:rPr lang="en-US" sz="2000" i="1" dirty="0"/>
              <a:t> </a:t>
            </a:r>
            <a:r>
              <a:rPr lang="en-US" sz="2000" i="1" dirty="0" err="1" smtClean="0"/>
              <a:t>riga</a:t>
            </a:r>
            <a:r>
              <a:rPr lang="en-US" sz="2000" dirty="0" smtClean="0"/>
              <a:t> un </a:t>
            </a:r>
            <a:r>
              <a:rPr lang="en-US" sz="2000" dirty="0" err="1" smtClean="0"/>
              <a:t>numero</a:t>
            </a:r>
            <a:r>
              <a:rPr lang="en-US" sz="2000" dirty="0" smtClean="0"/>
              <a:t> di </a:t>
            </a:r>
            <a:r>
              <a:rPr lang="en-US" sz="2000" dirty="0" err="1" smtClean="0"/>
              <a:t>palline</a:t>
            </a:r>
            <a:r>
              <a:rPr lang="en-US" sz="2000" dirty="0" smtClean="0"/>
              <a:t> </a:t>
            </a:r>
            <a:r>
              <a:rPr lang="en-US" sz="2000" dirty="0" err="1" smtClean="0"/>
              <a:t>pari</a:t>
            </a:r>
            <a:r>
              <a:rPr lang="en-US" sz="2000" dirty="0" smtClean="0"/>
              <a:t> </a:t>
            </a:r>
            <a:r>
              <a:rPr lang="en-US" sz="2000" dirty="0" err="1" smtClean="0"/>
              <a:t>all’addedndo</a:t>
            </a:r>
            <a:endParaRPr lang="en-US" sz="2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Esempio</a:t>
            </a:r>
            <a:r>
              <a:rPr lang="en-US" dirty="0" smtClean="0"/>
              <a:t> di </a:t>
            </a:r>
            <a:r>
              <a:rPr lang="en-US" dirty="0" err="1" smtClean="0"/>
              <a:t>Algoritmo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Somma</a:t>
            </a:r>
            <a:r>
              <a:rPr lang="en-US" dirty="0" smtClean="0"/>
              <a:t> con </a:t>
            </a:r>
            <a:r>
              <a:rPr lang="en-US" dirty="0" err="1" smtClean="0"/>
              <a:t>pallottoliere</a:t>
            </a:r>
            <a:endParaRPr lang="en-US" dirty="0"/>
          </a:p>
        </p:txBody>
      </p:sp>
      <p:cxnSp>
        <p:nvCxnSpPr>
          <p:cNvPr id="11" name="Connettore 1 10"/>
          <p:cNvCxnSpPr/>
          <p:nvPr/>
        </p:nvCxnSpPr>
        <p:spPr>
          <a:xfrm flipV="1">
            <a:off x="5237018" y="2490524"/>
            <a:ext cx="3221182" cy="48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e 15"/>
          <p:cNvSpPr/>
          <p:nvPr/>
        </p:nvSpPr>
        <p:spPr>
          <a:xfrm>
            <a:off x="6054907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e 16"/>
          <p:cNvSpPr/>
          <p:nvPr/>
        </p:nvSpPr>
        <p:spPr>
          <a:xfrm>
            <a:off x="6290988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e 17"/>
          <p:cNvSpPr/>
          <p:nvPr/>
        </p:nvSpPr>
        <p:spPr>
          <a:xfrm>
            <a:off x="6539899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e 18"/>
          <p:cNvSpPr/>
          <p:nvPr/>
        </p:nvSpPr>
        <p:spPr>
          <a:xfrm>
            <a:off x="8239277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e 19"/>
          <p:cNvSpPr/>
          <p:nvPr/>
        </p:nvSpPr>
        <p:spPr>
          <a:xfrm>
            <a:off x="7979469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e 20"/>
          <p:cNvSpPr/>
          <p:nvPr/>
        </p:nvSpPr>
        <p:spPr>
          <a:xfrm>
            <a:off x="7759967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e 21"/>
          <p:cNvSpPr/>
          <p:nvPr/>
        </p:nvSpPr>
        <p:spPr>
          <a:xfrm>
            <a:off x="7523887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e 22"/>
          <p:cNvSpPr/>
          <p:nvPr/>
        </p:nvSpPr>
        <p:spPr>
          <a:xfrm>
            <a:off x="7307153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e 23"/>
          <p:cNvSpPr/>
          <p:nvPr/>
        </p:nvSpPr>
        <p:spPr>
          <a:xfrm>
            <a:off x="7057554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e 24"/>
          <p:cNvSpPr/>
          <p:nvPr/>
        </p:nvSpPr>
        <p:spPr>
          <a:xfrm>
            <a:off x="6807956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Connettore 1 27"/>
          <p:cNvCxnSpPr/>
          <p:nvPr/>
        </p:nvCxnSpPr>
        <p:spPr>
          <a:xfrm flipV="1">
            <a:off x="5237018" y="3829116"/>
            <a:ext cx="3221182" cy="48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e 28"/>
          <p:cNvSpPr/>
          <p:nvPr/>
        </p:nvSpPr>
        <p:spPr>
          <a:xfrm>
            <a:off x="5237018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e 29"/>
          <p:cNvSpPr/>
          <p:nvPr/>
        </p:nvSpPr>
        <p:spPr>
          <a:xfrm>
            <a:off x="5473099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e 30"/>
          <p:cNvSpPr/>
          <p:nvPr/>
        </p:nvSpPr>
        <p:spPr>
          <a:xfrm>
            <a:off x="5722010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e 31"/>
          <p:cNvSpPr/>
          <p:nvPr/>
        </p:nvSpPr>
        <p:spPr>
          <a:xfrm>
            <a:off x="8211104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e 32"/>
          <p:cNvSpPr/>
          <p:nvPr/>
        </p:nvSpPr>
        <p:spPr>
          <a:xfrm>
            <a:off x="7951288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e 33"/>
          <p:cNvSpPr/>
          <p:nvPr/>
        </p:nvSpPr>
        <p:spPr>
          <a:xfrm>
            <a:off x="7690230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e 34"/>
          <p:cNvSpPr/>
          <p:nvPr/>
        </p:nvSpPr>
        <p:spPr>
          <a:xfrm>
            <a:off x="7433363" y="3305733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e 35"/>
          <p:cNvSpPr/>
          <p:nvPr/>
        </p:nvSpPr>
        <p:spPr>
          <a:xfrm>
            <a:off x="7165306" y="3305733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e 36"/>
          <p:cNvSpPr/>
          <p:nvPr/>
        </p:nvSpPr>
        <p:spPr>
          <a:xfrm>
            <a:off x="6915438" y="3305733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e 37"/>
          <p:cNvSpPr/>
          <p:nvPr/>
        </p:nvSpPr>
        <p:spPr>
          <a:xfrm>
            <a:off x="5990067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Connettore 1 38"/>
          <p:cNvCxnSpPr/>
          <p:nvPr/>
        </p:nvCxnSpPr>
        <p:spPr>
          <a:xfrm flipV="1">
            <a:off x="5237018" y="5105872"/>
            <a:ext cx="3221182" cy="48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e 39"/>
          <p:cNvSpPr/>
          <p:nvPr/>
        </p:nvSpPr>
        <p:spPr>
          <a:xfrm>
            <a:off x="5237018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e 40"/>
          <p:cNvSpPr/>
          <p:nvPr/>
        </p:nvSpPr>
        <p:spPr>
          <a:xfrm>
            <a:off x="5473099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e 41"/>
          <p:cNvSpPr/>
          <p:nvPr/>
        </p:nvSpPr>
        <p:spPr>
          <a:xfrm>
            <a:off x="5722010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e 42"/>
          <p:cNvSpPr/>
          <p:nvPr/>
        </p:nvSpPr>
        <p:spPr>
          <a:xfrm>
            <a:off x="8197051" y="4558413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e 43"/>
          <p:cNvSpPr/>
          <p:nvPr/>
        </p:nvSpPr>
        <p:spPr>
          <a:xfrm>
            <a:off x="7928994" y="4555252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e 44"/>
          <p:cNvSpPr/>
          <p:nvPr/>
        </p:nvSpPr>
        <p:spPr>
          <a:xfrm>
            <a:off x="7638339" y="4555252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e 45"/>
          <p:cNvSpPr/>
          <p:nvPr/>
        </p:nvSpPr>
        <p:spPr>
          <a:xfrm>
            <a:off x="7433363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e 46"/>
          <p:cNvSpPr/>
          <p:nvPr/>
        </p:nvSpPr>
        <p:spPr>
          <a:xfrm>
            <a:off x="6489264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e 47"/>
          <p:cNvSpPr/>
          <p:nvPr/>
        </p:nvSpPr>
        <p:spPr>
          <a:xfrm>
            <a:off x="6239665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e 48"/>
          <p:cNvSpPr/>
          <p:nvPr/>
        </p:nvSpPr>
        <p:spPr>
          <a:xfrm>
            <a:off x="5990067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ttangolo 49"/>
          <p:cNvSpPr/>
          <p:nvPr/>
        </p:nvSpPr>
        <p:spPr>
          <a:xfrm>
            <a:off x="8692682" y="4814854"/>
            <a:ext cx="291358" cy="582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Rettangolo 50"/>
          <p:cNvSpPr/>
          <p:nvPr/>
        </p:nvSpPr>
        <p:spPr>
          <a:xfrm>
            <a:off x="8692682" y="3538098"/>
            <a:ext cx="291358" cy="582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2" name="Rettangolo 51"/>
          <p:cNvSpPr/>
          <p:nvPr/>
        </p:nvSpPr>
        <p:spPr>
          <a:xfrm>
            <a:off x="8692682" y="2155197"/>
            <a:ext cx="291358" cy="582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0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i="1" dirty="0" err="1" smtClean="0"/>
              <a:t>Passo</a:t>
            </a:r>
            <a:r>
              <a:rPr lang="en-US" sz="2000" b="1" i="1" dirty="0" smtClean="0"/>
              <a:t> 1: </a:t>
            </a:r>
            <a:r>
              <a:rPr lang="en-US" sz="2000" dirty="0" err="1" smtClean="0"/>
              <a:t>Sposta</a:t>
            </a:r>
            <a:r>
              <a:rPr lang="en-US" sz="2000" dirty="0" smtClean="0"/>
              <a:t> a </a:t>
            </a:r>
            <a:r>
              <a:rPr lang="en-US" sz="2000" dirty="0" err="1" smtClean="0"/>
              <a:t>destra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pallina</a:t>
            </a:r>
            <a:r>
              <a:rPr lang="en-US" sz="2000" dirty="0" smtClean="0"/>
              <a:t> </a:t>
            </a:r>
            <a:r>
              <a:rPr lang="en-US" sz="2000" dirty="0" err="1" smtClean="0"/>
              <a:t>sulla</a:t>
            </a:r>
            <a:r>
              <a:rPr lang="en-US" sz="2000" dirty="0" smtClean="0"/>
              <a:t> prima </a:t>
            </a:r>
            <a:r>
              <a:rPr lang="en-US" sz="2000" dirty="0" err="1" smtClean="0"/>
              <a:t>riga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i="1" dirty="0" err="1"/>
              <a:t>Passo</a:t>
            </a:r>
            <a:r>
              <a:rPr lang="en-US" sz="2000" b="1" i="1" dirty="0"/>
              <a:t> </a:t>
            </a:r>
            <a:r>
              <a:rPr lang="en-US" sz="2000" b="1" i="1" dirty="0" smtClean="0"/>
              <a:t>2: </a:t>
            </a:r>
            <a:r>
              <a:rPr lang="en-US" sz="2000" dirty="0" err="1" smtClean="0"/>
              <a:t>Sposta</a:t>
            </a:r>
            <a:r>
              <a:rPr lang="en-US" sz="2000" dirty="0" smtClean="0"/>
              <a:t> a </a:t>
            </a:r>
            <a:r>
              <a:rPr lang="en-US" sz="2000" dirty="0" err="1" smtClean="0"/>
              <a:t>sinistra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pallina</a:t>
            </a:r>
            <a:r>
              <a:rPr lang="en-US" sz="2000" dirty="0" smtClean="0"/>
              <a:t> </a:t>
            </a:r>
            <a:r>
              <a:rPr lang="en-US" sz="2000" dirty="0" err="1" smtClean="0"/>
              <a:t>sulla</a:t>
            </a:r>
            <a:r>
              <a:rPr lang="en-US" sz="2000" dirty="0" smtClean="0"/>
              <a:t> </a:t>
            </a:r>
            <a:r>
              <a:rPr lang="en-US" sz="2000" dirty="0" err="1" smtClean="0"/>
              <a:t>terza</a:t>
            </a:r>
            <a:r>
              <a:rPr lang="en-US" sz="2000" dirty="0" smtClean="0"/>
              <a:t> </a:t>
            </a:r>
            <a:r>
              <a:rPr lang="en-US" sz="2000" dirty="0" err="1" smtClean="0"/>
              <a:t>riga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i="1" dirty="0" err="1" smtClean="0"/>
              <a:t>Passo</a:t>
            </a:r>
            <a:r>
              <a:rPr lang="en-US" sz="2000" b="1" i="1" dirty="0" smtClean="0"/>
              <a:t> 3: </a:t>
            </a:r>
            <a:r>
              <a:rPr lang="en-US" sz="2000" dirty="0" err="1" smtClean="0"/>
              <a:t>Ritorna</a:t>
            </a:r>
            <a:r>
              <a:rPr lang="en-US" sz="2000" dirty="0" smtClean="0"/>
              <a:t> a </a:t>
            </a:r>
            <a:r>
              <a:rPr lang="en-US" sz="2000" dirty="0" err="1" smtClean="0"/>
              <a:t>Passo</a:t>
            </a:r>
            <a:r>
              <a:rPr lang="en-US" sz="2000" dirty="0" smtClean="0"/>
              <a:t> 1 se hai </a:t>
            </a:r>
            <a:r>
              <a:rPr lang="en-US" sz="2000" dirty="0" err="1" smtClean="0"/>
              <a:t>palline</a:t>
            </a:r>
            <a:r>
              <a:rPr lang="en-US" sz="2000" dirty="0" smtClean="0"/>
              <a:t> a </a:t>
            </a:r>
            <a:r>
              <a:rPr lang="en-US" sz="2000" dirty="0" err="1" smtClean="0"/>
              <a:t>sinistra</a:t>
            </a:r>
            <a:r>
              <a:rPr lang="en-US" sz="2000" dirty="0" smtClean="0"/>
              <a:t> </a:t>
            </a:r>
            <a:r>
              <a:rPr lang="en-US" sz="2000" dirty="0" err="1" smtClean="0"/>
              <a:t>sulla</a:t>
            </a:r>
            <a:r>
              <a:rPr lang="en-US" sz="2000" dirty="0" smtClean="0"/>
              <a:t> prima </a:t>
            </a:r>
            <a:r>
              <a:rPr lang="en-US" sz="2000" dirty="0" err="1" smtClean="0"/>
              <a:t>riga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i="1" dirty="0" err="1"/>
              <a:t>Passo</a:t>
            </a:r>
            <a:r>
              <a:rPr lang="en-US" sz="2000" b="1" i="1" dirty="0"/>
              <a:t> </a:t>
            </a:r>
            <a:r>
              <a:rPr lang="en-US" sz="2000" b="1" i="1" dirty="0" smtClean="0"/>
              <a:t>4: </a:t>
            </a:r>
            <a:r>
              <a:rPr lang="en-US" sz="2000" dirty="0" err="1"/>
              <a:t>Sposta</a:t>
            </a:r>
            <a:r>
              <a:rPr lang="en-US" sz="2000" dirty="0"/>
              <a:t> a </a:t>
            </a:r>
            <a:r>
              <a:rPr lang="en-US" sz="2000" dirty="0" err="1"/>
              <a:t>destra</a:t>
            </a:r>
            <a:r>
              <a:rPr lang="en-US" sz="2000" dirty="0"/>
              <a:t>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pallina</a:t>
            </a:r>
            <a:r>
              <a:rPr lang="en-US" sz="2000" dirty="0"/>
              <a:t> </a:t>
            </a:r>
            <a:r>
              <a:rPr lang="en-US" sz="2000" dirty="0" err="1"/>
              <a:t>sulla</a:t>
            </a:r>
            <a:r>
              <a:rPr lang="en-US" sz="2000" dirty="0"/>
              <a:t> </a:t>
            </a:r>
            <a:r>
              <a:rPr lang="en-US" sz="2000" dirty="0" err="1" smtClean="0"/>
              <a:t>seconda</a:t>
            </a:r>
            <a:r>
              <a:rPr lang="en-US" sz="2000" dirty="0" smtClean="0"/>
              <a:t> </a:t>
            </a:r>
            <a:r>
              <a:rPr lang="en-US" sz="2000" dirty="0" err="1" smtClean="0"/>
              <a:t>riga</a:t>
            </a:r>
            <a:endParaRPr lang="en-US" sz="2000" dirty="0"/>
          </a:p>
          <a:p>
            <a:pPr marL="0" indent="0">
              <a:buNone/>
            </a:pPr>
            <a:r>
              <a:rPr lang="en-US" sz="2000" b="1" i="1" dirty="0" err="1"/>
              <a:t>Passo</a:t>
            </a:r>
            <a:r>
              <a:rPr lang="en-US" sz="2000" b="1" i="1" dirty="0"/>
              <a:t> </a:t>
            </a:r>
            <a:r>
              <a:rPr lang="en-US" sz="2000" b="1" i="1" dirty="0" smtClean="0"/>
              <a:t>5: </a:t>
            </a:r>
            <a:r>
              <a:rPr lang="en-US" sz="2000" dirty="0" err="1"/>
              <a:t>Sposta</a:t>
            </a:r>
            <a:r>
              <a:rPr lang="en-US" sz="2000" dirty="0"/>
              <a:t> a </a:t>
            </a:r>
            <a:r>
              <a:rPr lang="en-US" sz="2000" dirty="0" err="1"/>
              <a:t>sinistra</a:t>
            </a:r>
            <a:r>
              <a:rPr lang="en-US" sz="2000" dirty="0"/>
              <a:t>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pallina</a:t>
            </a:r>
            <a:r>
              <a:rPr lang="en-US" sz="2000" dirty="0"/>
              <a:t> </a:t>
            </a:r>
            <a:r>
              <a:rPr lang="en-US" sz="2000" dirty="0" err="1"/>
              <a:t>sulla</a:t>
            </a:r>
            <a:r>
              <a:rPr lang="en-US" sz="2000" dirty="0"/>
              <a:t> </a:t>
            </a:r>
            <a:r>
              <a:rPr lang="en-US" sz="2000" dirty="0" err="1"/>
              <a:t>terza</a:t>
            </a:r>
            <a:r>
              <a:rPr lang="en-US" sz="2000" dirty="0"/>
              <a:t> </a:t>
            </a:r>
            <a:r>
              <a:rPr lang="en-US" sz="2000" dirty="0" err="1"/>
              <a:t>riga</a:t>
            </a:r>
            <a:endParaRPr lang="en-US" sz="2000" dirty="0"/>
          </a:p>
          <a:p>
            <a:pPr marL="0" indent="0">
              <a:buNone/>
            </a:pPr>
            <a:r>
              <a:rPr lang="en-US" sz="2000" b="1" i="1" dirty="0" err="1"/>
              <a:t>Passo</a:t>
            </a:r>
            <a:r>
              <a:rPr lang="en-US" sz="2000" b="1" i="1" dirty="0"/>
              <a:t> 6</a:t>
            </a:r>
            <a:r>
              <a:rPr lang="en-US" sz="2000" b="1" i="1" dirty="0" smtClean="0"/>
              <a:t>: </a:t>
            </a:r>
            <a:r>
              <a:rPr lang="en-US" sz="2000" dirty="0" err="1"/>
              <a:t>Ritorna</a:t>
            </a:r>
            <a:r>
              <a:rPr lang="en-US" sz="2000" dirty="0"/>
              <a:t> a </a:t>
            </a:r>
            <a:r>
              <a:rPr lang="en-US" sz="2000" dirty="0" err="1"/>
              <a:t>Passo</a:t>
            </a:r>
            <a:r>
              <a:rPr lang="en-US" sz="2000" dirty="0"/>
              <a:t> </a:t>
            </a:r>
            <a:r>
              <a:rPr lang="en-US" sz="2000" dirty="0" smtClean="0"/>
              <a:t>4 </a:t>
            </a:r>
            <a:r>
              <a:rPr lang="en-US" sz="2000" dirty="0"/>
              <a:t>se hai </a:t>
            </a:r>
            <a:r>
              <a:rPr lang="en-US" sz="2000" dirty="0" err="1"/>
              <a:t>palline</a:t>
            </a:r>
            <a:r>
              <a:rPr lang="en-US" sz="2000" dirty="0"/>
              <a:t> a </a:t>
            </a:r>
            <a:r>
              <a:rPr lang="en-US" sz="2000" dirty="0" err="1"/>
              <a:t>sinistra</a:t>
            </a:r>
            <a:r>
              <a:rPr lang="en-US" sz="2000" dirty="0"/>
              <a:t> </a:t>
            </a:r>
            <a:r>
              <a:rPr lang="en-US" sz="2000" dirty="0" err="1"/>
              <a:t>sulla</a:t>
            </a:r>
            <a:r>
              <a:rPr lang="en-US" sz="2000" dirty="0"/>
              <a:t> </a:t>
            </a:r>
            <a:r>
              <a:rPr lang="en-US" sz="2000" dirty="0" err="1" smtClean="0"/>
              <a:t>seconda</a:t>
            </a:r>
            <a:r>
              <a:rPr lang="en-US" sz="2000" dirty="0" smtClean="0"/>
              <a:t> </a:t>
            </a:r>
            <a:r>
              <a:rPr lang="en-US" sz="2000" dirty="0" err="1" smtClean="0"/>
              <a:t>riga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i="1" dirty="0" smtClean="0"/>
              <a:t>FINE</a:t>
            </a:r>
            <a:endParaRPr lang="en-US" sz="2000" b="1" i="1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Esempio</a:t>
            </a:r>
            <a:r>
              <a:rPr lang="en-US" dirty="0" smtClean="0"/>
              <a:t> di </a:t>
            </a:r>
            <a:r>
              <a:rPr lang="en-US" dirty="0" err="1" smtClean="0"/>
              <a:t>Algoritmo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Somma</a:t>
            </a:r>
            <a:r>
              <a:rPr lang="en-US" dirty="0" smtClean="0"/>
              <a:t> con </a:t>
            </a:r>
            <a:r>
              <a:rPr lang="en-US" dirty="0" err="1" smtClean="0"/>
              <a:t>pallottoliere</a:t>
            </a:r>
            <a:endParaRPr lang="en-US" dirty="0"/>
          </a:p>
        </p:txBody>
      </p:sp>
      <p:cxnSp>
        <p:nvCxnSpPr>
          <p:cNvPr id="11" name="Connettore 1 10"/>
          <p:cNvCxnSpPr/>
          <p:nvPr/>
        </p:nvCxnSpPr>
        <p:spPr>
          <a:xfrm flipV="1">
            <a:off x="5237018" y="2490524"/>
            <a:ext cx="3221182" cy="48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e 15"/>
          <p:cNvSpPr/>
          <p:nvPr/>
        </p:nvSpPr>
        <p:spPr>
          <a:xfrm>
            <a:off x="6054907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e 16"/>
          <p:cNvSpPr/>
          <p:nvPr/>
        </p:nvSpPr>
        <p:spPr>
          <a:xfrm>
            <a:off x="6290988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e 17"/>
          <p:cNvSpPr/>
          <p:nvPr/>
        </p:nvSpPr>
        <p:spPr>
          <a:xfrm>
            <a:off x="6539899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e 18"/>
          <p:cNvSpPr/>
          <p:nvPr/>
        </p:nvSpPr>
        <p:spPr>
          <a:xfrm>
            <a:off x="8239277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e 19"/>
          <p:cNvSpPr/>
          <p:nvPr/>
        </p:nvSpPr>
        <p:spPr>
          <a:xfrm>
            <a:off x="7979469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e 20"/>
          <p:cNvSpPr/>
          <p:nvPr/>
        </p:nvSpPr>
        <p:spPr>
          <a:xfrm>
            <a:off x="7759967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e 21"/>
          <p:cNvSpPr/>
          <p:nvPr/>
        </p:nvSpPr>
        <p:spPr>
          <a:xfrm>
            <a:off x="7523887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e 22"/>
          <p:cNvSpPr/>
          <p:nvPr/>
        </p:nvSpPr>
        <p:spPr>
          <a:xfrm>
            <a:off x="7307153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e 23"/>
          <p:cNvSpPr/>
          <p:nvPr/>
        </p:nvSpPr>
        <p:spPr>
          <a:xfrm>
            <a:off x="7057554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e 24"/>
          <p:cNvSpPr/>
          <p:nvPr/>
        </p:nvSpPr>
        <p:spPr>
          <a:xfrm>
            <a:off x="6807956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Connettore 1 27"/>
          <p:cNvCxnSpPr/>
          <p:nvPr/>
        </p:nvCxnSpPr>
        <p:spPr>
          <a:xfrm flipV="1">
            <a:off x="5237018" y="3829116"/>
            <a:ext cx="3221182" cy="48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e 28"/>
          <p:cNvSpPr/>
          <p:nvPr/>
        </p:nvSpPr>
        <p:spPr>
          <a:xfrm>
            <a:off x="5237018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e 29"/>
          <p:cNvSpPr/>
          <p:nvPr/>
        </p:nvSpPr>
        <p:spPr>
          <a:xfrm>
            <a:off x="5473099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e 30"/>
          <p:cNvSpPr/>
          <p:nvPr/>
        </p:nvSpPr>
        <p:spPr>
          <a:xfrm>
            <a:off x="5722010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e 31"/>
          <p:cNvSpPr/>
          <p:nvPr/>
        </p:nvSpPr>
        <p:spPr>
          <a:xfrm>
            <a:off x="8211104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e 32"/>
          <p:cNvSpPr/>
          <p:nvPr/>
        </p:nvSpPr>
        <p:spPr>
          <a:xfrm>
            <a:off x="7951288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e 33"/>
          <p:cNvSpPr/>
          <p:nvPr/>
        </p:nvSpPr>
        <p:spPr>
          <a:xfrm>
            <a:off x="7690230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e 34"/>
          <p:cNvSpPr/>
          <p:nvPr/>
        </p:nvSpPr>
        <p:spPr>
          <a:xfrm>
            <a:off x="7433363" y="3305733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e 35"/>
          <p:cNvSpPr/>
          <p:nvPr/>
        </p:nvSpPr>
        <p:spPr>
          <a:xfrm>
            <a:off x="7165306" y="3305733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e 36"/>
          <p:cNvSpPr/>
          <p:nvPr/>
        </p:nvSpPr>
        <p:spPr>
          <a:xfrm>
            <a:off x="6915438" y="3305733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e 37"/>
          <p:cNvSpPr/>
          <p:nvPr/>
        </p:nvSpPr>
        <p:spPr>
          <a:xfrm>
            <a:off x="5990067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Connettore 1 38"/>
          <p:cNvCxnSpPr/>
          <p:nvPr/>
        </p:nvCxnSpPr>
        <p:spPr>
          <a:xfrm flipV="1">
            <a:off x="5237018" y="5105872"/>
            <a:ext cx="3221182" cy="48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e 39"/>
          <p:cNvSpPr/>
          <p:nvPr/>
        </p:nvSpPr>
        <p:spPr>
          <a:xfrm>
            <a:off x="5237018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e 40"/>
          <p:cNvSpPr/>
          <p:nvPr/>
        </p:nvSpPr>
        <p:spPr>
          <a:xfrm>
            <a:off x="5473099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e 41"/>
          <p:cNvSpPr/>
          <p:nvPr/>
        </p:nvSpPr>
        <p:spPr>
          <a:xfrm>
            <a:off x="5722010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e 42"/>
          <p:cNvSpPr/>
          <p:nvPr/>
        </p:nvSpPr>
        <p:spPr>
          <a:xfrm>
            <a:off x="8197051" y="4558413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e 43"/>
          <p:cNvSpPr/>
          <p:nvPr/>
        </p:nvSpPr>
        <p:spPr>
          <a:xfrm>
            <a:off x="7928994" y="4555252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e 44"/>
          <p:cNvSpPr/>
          <p:nvPr/>
        </p:nvSpPr>
        <p:spPr>
          <a:xfrm>
            <a:off x="7638339" y="4555252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e 45"/>
          <p:cNvSpPr/>
          <p:nvPr/>
        </p:nvSpPr>
        <p:spPr>
          <a:xfrm>
            <a:off x="7433363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e 46"/>
          <p:cNvSpPr/>
          <p:nvPr/>
        </p:nvSpPr>
        <p:spPr>
          <a:xfrm>
            <a:off x="6489264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e 47"/>
          <p:cNvSpPr/>
          <p:nvPr/>
        </p:nvSpPr>
        <p:spPr>
          <a:xfrm>
            <a:off x="6239665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e 48"/>
          <p:cNvSpPr/>
          <p:nvPr/>
        </p:nvSpPr>
        <p:spPr>
          <a:xfrm>
            <a:off x="5990067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ttangolo 49"/>
          <p:cNvSpPr/>
          <p:nvPr/>
        </p:nvSpPr>
        <p:spPr>
          <a:xfrm>
            <a:off x="8692682" y="4814854"/>
            <a:ext cx="291358" cy="582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Rettangolo 50"/>
          <p:cNvSpPr/>
          <p:nvPr/>
        </p:nvSpPr>
        <p:spPr>
          <a:xfrm>
            <a:off x="8692682" y="3538098"/>
            <a:ext cx="291358" cy="582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2" name="Rettangolo 51"/>
          <p:cNvSpPr/>
          <p:nvPr/>
        </p:nvSpPr>
        <p:spPr>
          <a:xfrm>
            <a:off x="8692682" y="2155197"/>
            <a:ext cx="291358" cy="582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993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i="1" dirty="0" err="1" smtClean="0"/>
              <a:t>Risultato</a:t>
            </a:r>
            <a:r>
              <a:rPr lang="en-US" sz="2000" b="1" i="1" dirty="0" smtClean="0"/>
              <a:t>  finale: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Numero</a:t>
            </a:r>
            <a:r>
              <a:rPr lang="en-US" sz="2000" dirty="0" smtClean="0"/>
              <a:t> di </a:t>
            </a:r>
            <a:r>
              <a:rPr lang="en-US" sz="2000" dirty="0" err="1" smtClean="0"/>
              <a:t>palline</a:t>
            </a:r>
            <a:r>
              <a:rPr lang="en-US" sz="2000" dirty="0" smtClean="0"/>
              <a:t> a </a:t>
            </a:r>
            <a:r>
              <a:rPr lang="en-US" sz="2000" dirty="0" err="1" smtClean="0"/>
              <a:t>sinistra</a:t>
            </a:r>
            <a:r>
              <a:rPr lang="en-US" sz="2000" dirty="0" smtClean="0"/>
              <a:t> </a:t>
            </a:r>
            <a:r>
              <a:rPr lang="en-US" sz="2000" dirty="0" err="1" smtClean="0"/>
              <a:t>sulla</a:t>
            </a:r>
            <a:r>
              <a:rPr lang="en-US" sz="2000" dirty="0" smtClean="0"/>
              <a:t> </a:t>
            </a:r>
            <a:r>
              <a:rPr lang="en-US" sz="2000" dirty="0" err="1" smtClean="0"/>
              <a:t>terza</a:t>
            </a:r>
            <a:r>
              <a:rPr lang="en-US" sz="2000" dirty="0" smtClean="0"/>
              <a:t> </a:t>
            </a:r>
            <a:r>
              <a:rPr lang="en-US" sz="2000" dirty="0" err="1" smtClean="0"/>
              <a:t>riga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Chi è </a:t>
            </a:r>
            <a:r>
              <a:rPr lang="en-US" sz="2000" dirty="0" err="1" smtClean="0"/>
              <a:t>l’esecutore</a:t>
            </a:r>
            <a:r>
              <a:rPr lang="en-US" sz="2000" dirty="0" smtClean="0"/>
              <a:t>?</a:t>
            </a:r>
          </a:p>
          <a:p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linguaggio</a:t>
            </a:r>
            <a:r>
              <a:rPr lang="en-US" sz="2000" dirty="0" smtClean="0"/>
              <a:t> </a:t>
            </a:r>
            <a:r>
              <a:rPr lang="en-US" sz="2000" dirty="0" err="1" smtClean="0"/>
              <a:t>abbiamo</a:t>
            </a:r>
            <a:r>
              <a:rPr lang="en-US" sz="2000" dirty="0" smtClean="0"/>
              <a:t> </a:t>
            </a:r>
            <a:r>
              <a:rPr lang="en-US" sz="2000" dirty="0" err="1" smtClean="0"/>
              <a:t>usato</a:t>
            </a:r>
            <a:r>
              <a:rPr lang="en-US" sz="2000" dirty="0" smtClean="0"/>
              <a:t>?</a:t>
            </a:r>
            <a:endParaRPr lang="en-US" sz="2000" dirty="0"/>
          </a:p>
          <a:p>
            <a:r>
              <a:rPr lang="en-US" sz="2000" dirty="0" err="1" smtClean="0"/>
              <a:t>Quali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problemi</a:t>
            </a:r>
            <a:r>
              <a:rPr lang="en-US" sz="2000" dirty="0" smtClean="0"/>
              <a:t> di </a:t>
            </a:r>
            <a:r>
              <a:rPr lang="en-US" sz="2000" dirty="0" err="1" smtClean="0"/>
              <a:t>questo</a:t>
            </a:r>
            <a:r>
              <a:rPr lang="en-US" sz="2000" dirty="0" smtClean="0"/>
              <a:t> </a:t>
            </a:r>
            <a:r>
              <a:rPr lang="en-US" sz="2000" dirty="0" err="1" smtClean="0"/>
              <a:t>algoritmo</a:t>
            </a:r>
            <a:r>
              <a:rPr lang="en-US" sz="2000" dirty="0" smtClean="0"/>
              <a:t>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Esempio</a:t>
            </a:r>
            <a:r>
              <a:rPr lang="en-US" dirty="0" smtClean="0"/>
              <a:t> di </a:t>
            </a:r>
            <a:r>
              <a:rPr lang="en-US" dirty="0" err="1" smtClean="0"/>
              <a:t>Algoritmo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Somma</a:t>
            </a:r>
            <a:r>
              <a:rPr lang="en-US" dirty="0" smtClean="0"/>
              <a:t> con </a:t>
            </a:r>
            <a:r>
              <a:rPr lang="en-US" dirty="0" err="1" smtClean="0"/>
              <a:t>pallottoliere</a:t>
            </a:r>
            <a:endParaRPr lang="en-US" dirty="0"/>
          </a:p>
        </p:txBody>
      </p:sp>
      <p:cxnSp>
        <p:nvCxnSpPr>
          <p:cNvPr id="11" name="Connettore 1 10"/>
          <p:cNvCxnSpPr/>
          <p:nvPr/>
        </p:nvCxnSpPr>
        <p:spPr>
          <a:xfrm flipV="1">
            <a:off x="5237018" y="2490524"/>
            <a:ext cx="3221182" cy="48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e 15"/>
          <p:cNvSpPr/>
          <p:nvPr/>
        </p:nvSpPr>
        <p:spPr>
          <a:xfrm>
            <a:off x="5265196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e 16"/>
          <p:cNvSpPr/>
          <p:nvPr/>
        </p:nvSpPr>
        <p:spPr>
          <a:xfrm>
            <a:off x="5501277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e 17"/>
          <p:cNvSpPr/>
          <p:nvPr/>
        </p:nvSpPr>
        <p:spPr>
          <a:xfrm>
            <a:off x="5750188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e 18"/>
          <p:cNvSpPr/>
          <p:nvPr/>
        </p:nvSpPr>
        <p:spPr>
          <a:xfrm>
            <a:off x="7449566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e 19"/>
          <p:cNvSpPr/>
          <p:nvPr/>
        </p:nvSpPr>
        <p:spPr>
          <a:xfrm>
            <a:off x="7189758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e 20"/>
          <p:cNvSpPr/>
          <p:nvPr/>
        </p:nvSpPr>
        <p:spPr>
          <a:xfrm>
            <a:off x="6970256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e 21"/>
          <p:cNvSpPr/>
          <p:nvPr/>
        </p:nvSpPr>
        <p:spPr>
          <a:xfrm>
            <a:off x="6734176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e 22"/>
          <p:cNvSpPr/>
          <p:nvPr/>
        </p:nvSpPr>
        <p:spPr>
          <a:xfrm>
            <a:off x="6517442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e 23"/>
          <p:cNvSpPr/>
          <p:nvPr/>
        </p:nvSpPr>
        <p:spPr>
          <a:xfrm>
            <a:off x="6267843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e 24"/>
          <p:cNvSpPr/>
          <p:nvPr/>
        </p:nvSpPr>
        <p:spPr>
          <a:xfrm>
            <a:off x="6018245" y="1963848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Connettore 1 27"/>
          <p:cNvCxnSpPr/>
          <p:nvPr/>
        </p:nvCxnSpPr>
        <p:spPr>
          <a:xfrm flipV="1">
            <a:off x="5237018" y="3829116"/>
            <a:ext cx="3221182" cy="48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e 28"/>
          <p:cNvSpPr/>
          <p:nvPr/>
        </p:nvSpPr>
        <p:spPr>
          <a:xfrm>
            <a:off x="5237018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e 29"/>
          <p:cNvSpPr/>
          <p:nvPr/>
        </p:nvSpPr>
        <p:spPr>
          <a:xfrm>
            <a:off x="5473099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e 30"/>
          <p:cNvSpPr/>
          <p:nvPr/>
        </p:nvSpPr>
        <p:spPr>
          <a:xfrm>
            <a:off x="5722010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e 31"/>
          <p:cNvSpPr/>
          <p:nvPr/>
        </p:nvSpPr>
        <p:spPr>
          <a:xfrm>
            <a:off x="8211104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e 32"/>
          <p:cNvSpPr/>
          <p:nvPr/>
        </p:nvSpPr>
        <p:spPr>
          <a:xfrm>
            <a:off x="7951288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e 33"/>
          <p:cNvSpPr/>
          <p:nvPr/>
        </p:nvSpPr>
        <p:spPr>
          <a:xfrm>
            <a:off x="7690230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e 34"/>
          <p:cNvSpPr/>
          <p:nvPr/>
        </p:nvSpPr>
        <p:spPr>
          <a:xfrm>
            <a:off x="7433363" y="3305733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e 35"/>
          <p:cNvSpPr/>
          <p:nvPr/>
        </p:nvSpPr>
        <p:spPr>
          <a:xfrm>
            <a:off x="7165306" y="3305733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e 36"/>
          <p:cNvSpPr/>
          <p:nvPr/>
        </p:nvSpPr>
        <p:spPr>
          <a:xfrm>
            <a:off x="6915438" y="3305733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e 37"/>
          <p:cNvSpPr/>
          <p:nvPr/>
        </p:nvSpPr>
        <p:spPr>
          <a:xfrm>
            <a:off x="5990067" y="3288755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Connettore 1 38"/>
          <p:cNvCxnSpPr/>
          <p:nvPr/>
        </p:nvCxnSpPr>
        <p:spPr>
          <a:xfrm flipV="1">
            <a:off x="5237018" y="5105872"/>
            <a:ext cx="3221182" cy="48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e 39"/>
          <p:cNvSpPr/>
          <p:nvPr/>
        </p:nvSpPr>
        <p:spPr>
          <a:xfrm>
            <a:off x="5237018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e 40"/>
          <p:cNvSpPr/>
          <p:nvPr/>
        </p:nvSpPr>
        <p:spPr>
          <a:xfrm>
            <a:off x="5473099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e 41"/>
          <p:cNvSpPr/>
          <p:nvPr/>
        </p:nvSpPr>
        <p:spPr>
          <a:xfrm>
            <a:off x="5722010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e 42"/>
          <p:cNvSpPr/>
          <p:nvPr/>
        </p:nvSpPr>
        <p:spPr>
          <a:xfrm>
            <a:off x="8197051" y="4558413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e 43"/>
          <p:cNvSpPr/>
          <p:nvPr/>
        </p:nvSpPr>
        <p:spPr>
          <a:xfrm>
            <a:off x="7928994" y="4555252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e 44"/>
          <p:cNvSpPr/>
          <p:nvPr/>
        </p:nvSpPr>
        <p:spPr>
          <a:xfrm>
            <a:off x="7638339" y="4555252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e 45"/>
          <p:cNvSpPr/>
          <p:nvPr/>
        </p:nvSpPr>
        <p:spPr>
          <a:xfrm>
            <a:off x="7433363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e 46"/>
          <p:cNvSpPr/>
          <p:nvPr/>
        </p:nvSpPr>
        <p:spPr>
          <a:xfrm>
            <a:off x="6489264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e 47"/>
          <p:cNvSpPr/>
          <p:nvPr/>
        </p:nvSpPr>
        <p:spPr>
          <a:xfrm>
            <a:off x="6239665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e 48"/>
          <p:cNvSpPr/>
          <p:nvPr/>
        </p:nvSpPr>
        <p:spPr>
          <a:xfrm>
            <a:off x="5990067" y="4565511"/>
            <a:ext cx="184758" cy="1143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ttangolo 49"/>
          <p:cNvSpPr/>
          <p:nvPr/>
        </p:nvSpPr>
        <p:spPr>
          <a:xfrm>
            <a:off x="8692682" y="4814854"/>
            <a:ext cx="291358" cy="582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Rettangolo 50"/>
          <p:cNvSpPr/>
          <p:nvPr/>
        </p:nvSpPr>
        <p:spPr>
          <a:xfrm>
            <a:off x="8692682" y="3538098"/>
            <a:ext cx="291358" cy="582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2" name="Rettangolo 51"/>
          <p:cNvSpPr/>
          <p:nvPr/>
        </p:nvSpPr>
        <p:spPr>
          <a:xfrm>
            <a:off x="8692682" y="2155197"/>
            <a:ext cx="291358" cy="582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8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itl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1185</Words>
  <Application>Microsoft Office PowerPoint</Application>
  <PresentationFormat>Presentazione su schermo (4:3)</PresentationFormat>
  <Paragraphs>323</Paragraphs>
  <Slides>38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47" baseType="lpstr">
      <vt:lpstr>Andale Mono</vt:lpstr>
      <vt:lpstr>Arial</vt:lpstr>
      <vt:lpstr>Calibri</vt:lpstr>
      <vt:lpstr>DejaVu Sans</vt:lpstr>
      <vt:lpstr>Droid Sans Fallback</vt:lpstr>
      <vt:lpstr>FreeSans</vt:lpstr>
      <vt:lpstr>Tahoma</vt:lpstr>
      <vt:lpstr>Times New Roman</vt:lpstr>
      <vt:lpstr>Title1</vt:lpstr>
      <vt:lpstr>Gli Algoritmi</vt:lpstr>
      <vt:lpstr>Terminologia</vt:lpstr>
      <vt:lpstr>Terminologia</vt:lpstr>
      <vt:lpstr>Algoritmo</vt:lpstr>
      <vt:lpstr>Algoritmi, Linguaggi ed Esecutori</vt:lpstr>
      <vt:lpstr>Linguaggi</vt:lpstr>
      <vt:lpstr>Un Esempio di Algoritmo: Somma con pallottoliere</vt:lpstr>
      <vt:lpstr>Un Esempio di Algoritmo: Somma con pallottoliere</vt:lpstr>
      <vt:lpstr>Un Esempio di Algoritmo: Somma con pallottoliere</vt:lpstr>
      <vt:lpstr>Diagrammi di Flusso</vt:lpstr>
      <vt:lpstr>Diagrammi di Flusso</vt:lpstr>
      <vt:lpstr>Diagrammi di Flusso</vt:lpstr>
      <vt:lpstr>Diagrammi di Flusso</vt:lpstr>
      <vt:lpstr>Diagrammi di Flusso</vt:lpstr>
      <vt:lpstr>Diagrammi di Flusso</vt:lpstr>
      <vt:lpstr>Diagramma di Flusso: Somma di due numeri</vt:lpstr>
      <vt:lpstr>Diagramma di Flusso: Stampa il maggiore di due numeri</vt:lpstr>
      <vt:lpstr>Diagrammi di Flusso: Strutture Avanzate</vt:lpstr>
      <vt:lpstr>Diagrammi di Flusso: Strutture Avanzate</vt:lpstr>
      <vt:lpstr>Diagrammi di Flusso: Strutture Avanzate</vt:lpstr>
      <vt:lpstr>Diagrammi di Flusso strutturati</vt:lpstr>
      <vt:lpstr>Presentazione standard di PowerPoint</vt:lpstr>
      <vt:lpstr>Diagrammi di Flusso: Strutture Avanzate</vt:lpstr>
      <vt:lpstr>Teorema di Böhm-Jacopini</vt:lpstr>
      <vt:lpstr>Diagrammi di Flusso non Strutturati: Problemi</vt:lpstr>
      <vt:lpstr>Diagrammi di Flusso non Strutturati: Problemi</vt:lpstr>
      <vt:lpstr>Diagrammi Di Flusso ed Algoritm Concetti acquisiti</vt:lpstr>
      <vt:lpstr>Esempi di Algoritmi</vt:lpstr>
      <vt:lpstr>Stampa in Ordine</vt:lpstr>
      <vt:lpstr>Stampa il Massimo di tre</vt:lpstr>
      <vt:lpstr>Stampa in Ordine</vt:lpstr>
      <vt:lpstr>Stampa il Massimo di 10</vt:lpstr>
      <vt:lpstr>Stampa il Massimo di 10</vt:lpstr>
      <vt:lpstr>Stampa il Massimo di 10</vt:lpstr>
      <vt:lpstr>Stampa in Ordine</vt:lpstr>
      <vt:lpstr>Algoritmo  Massimo Comun Divisore</vt:lpstr>
      <vt:lpstr>Massimo Comun Divisore</vt:lpstr>
      <vt:lpstr>Fine 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Massimiliano Rak</dc:creator>
  <cp:lastModifiedBy>Massimiliano Rak</cp:lastModifiedBy>
  <cp:revision>116</cp:revision>
  <dcterms:modified xsi:type="dcterms:W3CDTF">2017-02-03T12:05:12Z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</Properties>
</file>