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99" r:id="rId2"/>
    <p:sldId id="300" r:id="rId3"/>
    <p:sldId id="312" r:id="rId4"/>
    <p:sldId id="343" r:id="rId5"/>
    <p:sldId id="344" r:id="rId6"/>
    <p:sldId id="351" r:id="rId7"/>
    <p:sldId id="358" r:id="rId8"/>
    <p:sldId id="345" r:id="rId9"/>
    <p:sldId id="338" r:id="rId10"/>
    <p:sldId id="350" r:id="rId11"/>
    <p:sldId id="359" r:id="rId12"/>
    <p:sldId id="346" r:id="rId13"/>
    <p:sldId id="354" r:id="rId14"/>
    <p:sldId id="355" r:id="rId15"/>
    <p:sldId id="352" r:id="rId16"/>
    <p:sldId id="357" r:id="rId17"/>
    <p:sldId id="360" r:id="rId18"/>
    <p:sldId id="347" r:id="rId19"/>
    <p:sldId id="361" r:id="rId20"/>
    <p:sldId id="364" r:id="rId21"/>
    <p:sldId id="362" r:id="rId22"/>
    <p:sldId id="363" r:id="rId23"/>
    <p:sldId id="365" r:id="rId24"/>
    <p:sldId id="367" r:id="rId25"/>
    <p:sldId id="366" r:id="rId26"/>
    <p:sldId id="348" r:id="rId27"/>
    <p:sldId id="368" r:id="rId28"/>
    <p:sldId id="369" r:id="rId29"/>
    <p:sldId id="37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6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pPr>
            <a:fld id="{03C8F5A3-96E7-4340-919A-2EB1CC83EF37}" type="slidenum">
              <a:t>‹N›</a:t>
            </a:fld>
            <a:endParaRPr lang="en-US" sz="14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92472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cap="sq">
            <a:noFill/>
            <a:prstDash val="solid"/>
          </a:ln>
        </p:spPr>
        <p:txBody>
          <a:bodyPr vert="horz" wrap="none" lIns="90000" tIns="45000" rIns="90000" bIns="45000" anchor="ctr" anchorCtr="1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3" name="Figura a mano libera 2"/>
          <p:cNvSpPr/>
          <p:nvPr/>
        </p:nvSpPr>
        <p:spPr>
          <a:xfrm>
            <a:off x="0" y="0"/>
            <a:ext cx="6858000" cy="9144000"/>
          </a:xfrm>
          <a:custGeom>
            <a:avLst>
              <a:gd name="f0" fmla="val 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4" name="Segnaposto intestazione 3"/>
          <p:cNvSpPr txBox="1">
            <a:spLocks noGrp="1"/>
          </p:cNvSpPr>
          <p:nvPr>
            <p:ph type="hdr" sz="quarter"/>
          </p:nvPr>
        </p:nvSpPr>
        <p:spPr>
          <a:xfrm>
            <a:off x="-360" y="0"/>
            <a:ext cx="2970360" cy="45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215640" marR="0" lvl="0" indent="-21564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Segnaposto data 4"/>
          <p:cNvSpPr txBox="1">
            <a:spLocks noGrp="1"/>
          </p:cNvSpPr>
          <p:nvPr>
            <p:ph type="dt" idx="1"/>
          </p:nvPr>
        </p:nvSpPr>
        <p:spPr>
          <a:xfrm>
            <a:off x="3884759" y="0"/>
            <a:ext cx="2970000" cy="455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noAutofit/>
          </a:bodyPr>
          <a:lstStyle>
            <a:lvl1pPr marL="215640" marR="0" lvl="0" indent="-21564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immagine diapositiva 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440"/>
            <a:ext cx="4570560" cy="34275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7" name="Segnaposto note 6"/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4960" cy="41133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/>
          <a:p>
            <a:endParaRPr lang="en-US"/>
          </a:p>
        </p:txBody>
      </p:sp>
      <p:sp>
        <p:nvSpPr>
          <p:cNvPr id="8" name="Segnaposto piè di pagina 7"/>
          <p:cNvSpPr txBox="1">
            <a:spLocks noGrp="1"/>
          </p:cNvSpPr>
          <p:nvPr>
            <p:ph type="ftr" sz="quarter" idx="4"/>
          </p:nvPr>
        </p:nvSpPr>
        <p:spPr>
          <a:xfrm>
            <a:off x="-360" y="8685000"/>
            <a:ext cx="2970360" cy="4553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215640" marR="0" lvl="0" indent="-21564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/>
          <p:cNvSpPr txBox="1">
            <a:spLocks noGrp="1"/>
          </p:cNvSpPr>
          <p:nvPr>
            <p:ph type="sldNum" sz="quarter" idx="5"/>
          </p:nvPr>
        </p:nvSpPr>
        <p:spPr>
          <a:xfrm>
            <a:off x="3884759" y="8685000"/>
            <a:ext cx="2970000" cy="4553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 compatLnSpc="1">
            <a:noAutofit/>
          </a:bodyPr>
          <a:lstStyle>
            <a:lvl1pPr marL="215640" marR="0" lvl="0" indent="-21564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15640" algn="l"/>
                <a:tab pos="672840" algn="l"/>
                <a:tab pos="1130040" algn="l"/>
                <a:tab pos="1587239" algn="l"/>
                <a:tab pos="2044440" algn="l"/>
                <a:tab pos="2501640" algn="l"/>
                <a:tab pos="2958839" algn="l"/>
                <a:tab pos="3416040" algn="l"/>
                <a:tab pos="3873240" algn="l"/>
                <a:tab pos="4330440" algn="l"/>
                <a:tab pos="4787640" algn="l"/>
                <a:tab pos="5244840" algn="l"/>
                <a:tab pos="5702039" algn="l"/>
                <a:tab pos="6159240" algn="l"/>
                <a:tab pos="6616439" algn="l"/>
                <a:tab pos="7073640" algn="l"/>
                <a:tab pos="7530840" algn="l"/>
                <a:tab pos="7988040" algn="l"/>
                <a:tab pos="8445240" algn="l"/>
                <a:tab pos="8902440" algn="l"/>
                <a:tab pos="9359640" algn="l"/>
              </a:tabLst>
              <a:defRPr lang="it-IT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2E4C78C9-04C3-45F1-8743-B27026353D9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61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457200" algn="l"/>
        <a:tab pos="914400" algn="l"/>
        <a:tab pos="1371599" algn="l"/>
        <a:tab pos="1828800" algn="l"/>
        <a:tab pos="2286000" algn="l"/>
        <a:tab pos="2743199" algn="l"/>
        <a:tab pos="3200400" algn="l"/>
        <a:tab pos="3657600" algn="l"/>
        <a:tab pos="4114800" algn="l"/>
        <a:tab pos="4572000" algn="l"/>
        <a:tab pos="5029200" algn="l"/>
        <a:tab pos="5486399" algn="l"/>
        <a:tab pos="5943600" algn="l"/>
        <a:tab pos="6400799" algn="l"/>
        <a:tab pos="6858000" algn="l"/>
        <a:tab pos="7315200" algn="l"/>
        <a:tab pos="7772400" algn="l"/>
        <a:tab pos="8229600" algn="l"/>
        <a:tab pos="8686800" algn="l"/>
        <a:tab pos="9144000" algn="l"/>
      </a:tabLst>
      <a:defRPr lang="en-US" sz="1200" b="0" i="0" u="none" strike="noStrike" cap="none" baseline="0">
        <a:ln>
          <a:noFill/>
        </a:ln>
        <a:solidFill>
          <a:srgbClr val="000000"/>
        </a:solidFill>
        <a:highlight>
          <a:scrgbClr r="0" g="0" b="0">
            <a:alpha val="0"/>
          </a:scrgbClr>
        </a:highlight>
        <a:latin typeface="Times New Roman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8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90000" tIns="46800" rIns="90000" bIns="46800" anchor="b" anchorCtr="0" compatLnSpc="1">
            <a:noAutofit/>
          </a:bodyPr>
          <a:lstStyle/>
          <a:p>
            <a:pPr lvl="0"/>
            <a:fld id="{55624723-E8FE-4BB4-8482-7E7CE86DED1D}" type="slidenum">
              <a:t>3</a:t>
            </a:fld>
            <a:endParaRPr lang="it-IT"/>
          </a:p>
        </p:txBody>
      </p:sp>
      <p:sp>
        <p:nvSpPr>
          <p:cNvPr id="2" name="Segnaposto immagine diapositiva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CasellaDiTesto 2"/>
          <p:cNvSpPr txBox="1"/>
          <p:nvPr/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200" b="0" i="0" u="none" strike="noStrike" cap="none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 pitchFamily="18"/>
              <a:ea typeface="Droid Sans Fallback" pitchFamily="2"/>
              <a:cs typeface="Free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08072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4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1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604963"/>
            <a:ext cx="2055813" cy="39751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9800" cy="39751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4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722778" y="208089"/>
            <a:ext cx="4168303" cy="103355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405180" y="1585425"/>
            <a:ext cx="8228160" cy="3975120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/>
            </a:lvl1pPr>
            <a:lvl2pPr>
              <a:defRPr/>
            </a:lvl2pPr>
          </a:lstStyle>
          <a:p>
            <a:pPr lvl="0"/>
            <a:r>
              <a:rPr lang="it-IT" dirty="0" smtClean="0"/>
              <a:t>Primo Livello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4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  <p:sp>
        <p:nvSpPr>
          <p:cNvPr id="6" name="Titolo 1"/>
          <p:cNvSpPr txBox="1">
            <a:spLocks/>
          </p:cNvSpPr>
          <p:nvPr userDrawn="1"/>
        </p:nvSpPr>
        <p:spPr>
          <a:xfrm>
            <a:off x="4722778" y="208089"/>
            <a:ext cx="4168303" cy="103355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>
            <a:lvl1pPr marL="0" marR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lang="en-US" sz="1800" b="1" i="0" u="none" strike="noStrike" kern="1200" cap="none" baseline="0">
                <a:ln>
                  <a:noFill/>
                </a:ln>
                <a:solidFill>
                  <a:srgbClr val="666666"/>
                </a:solidFill>
                <a:effectLst>
                  <a:outerShdw dist="17961" dir="2700000">
                    <a:scrgbClr r="0" g="0" b="0"/>
                  </a:outerShdw>
                </a:effectLst>
                <a:highlight>
                  <a:scrgbClr r="0" g="0" b="0">
                    <a:alpha val="0"/>
                  </a:scrgbClr>
                </a:highlight>
                <a:latin typeface="Tahoma" pitchFamily="34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40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3975100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3975100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722778" y="208089"/>
            <a:ext cx="4168303" cy="103355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12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>
                <a:latin typeface="+mn-lt"/>
              </a:defRPr>
            </a:lvl1pPr>
          </a:lstStyle>
          <a:p>
            <a:pPr lvl="0"/>
            <a:r>
              <a:rPr lang="it-IT" dirty="0" smtClean="0"/>
              <a:t>Primo livello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 marL="342900" indent="-342900" algn="just">
              <a:buFont typeface="Arial" panose="020B0604020202020204" pitchFamily="34" charset="0"/>
              <a:buChar char="•"/>
              <a:defRPr>
                <a:latin typeface="+mn-lt"/>
              </a:defRPr>
            </a:lvl1pPr>
          </a:lstStyle>
          <a:p>
            <a:pPr lvl="0"/>
            <a:r>
              <a:rPr lang="it-IT" dirty="0" smtClean="0"/>
              <a:t>Primo livello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722778" y="208089"/>
            <a:ext cx="4168303" cy="103355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4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79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3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 A.A. 2016-2017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6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685799" y="2564999"/>
            <a:ext cx="7770959" cy="103355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/>
          <a:p>
            <a:endParaRPr lang="en-US"/>
          </a:p>
        </p:txBody>
      </p:sp>
      <p:sp>
        <p:nvSpPr>
          <p:cNvPr id="3" name="Segnaposto data 2"/>
          <p:cNvSpPr txBox="1">
            <a:spLocks noGrp="1"/>
          </p:cNvSpPr>
          <p:nvPr>
            <p:ph type="dt" sz="half" idx="2"/>
          </p:nvPr>
        </p:nvSpPr>
        <p:spPr>
          <a:xfrm>
            <a:off x="7524719" y="6410160"/>
            <a:ext cx="1160640" cy="33048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Autofit/>
          </a:bodyPr>
          <a:lstStyle>
            <a:lvl1pPr marL="0" marR="0" lvl="0" indent="0" algn="r" rtl="0" hangingPunct="0">
              <a:lnSpc>
                <a:spcPct val="100000"/>
              </a:lnSpc>
              <a:buNone/>
              <a:tabLst/>
              <a:defRPr lang="en-US" sz="1200" b="1" kern="1200">
                <a:solidFill>
                  <a:srgbClr val="333399"/>
                </a:solidFill>
                <a:effectLst>
                  <a:outerShdw dist="17961" dir="2700000">
                    <a:scrgbClr r="0" g="0" b="0"/>
                  </a:outerShdw>
                </a:effectLst>
                <a:latin typeface="Tahoma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3"/>
          </p:nvPr>
        </p:nvSpPr>
        <p:spPr>
          <a:xfrm>
            <a:off x="1676160" y="6248160"/>
            <a:ext cx="5686200" cy="33012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Autofit/>
          </a:bodyPr>
          <a:lstStyle>
            <a:lvl1pPr marL="0" marR="0" lvl="0" indent="0" algn="ctr" rtl="0" hangingPunct="0">
              <a:lnSpc>
                <a:spcPct val="100000"/>
              </a:lnSpc>
              <a:buNone/>
              <a:tabLst/>
              <a:defRPr lang="en-US" sz="1200" b="1" kern="1200">
                <a:solidFill>
                  <a:srgbClr val="808080"/>
                </a:solidFill>
                <a:effectLst>
                  <a:outerShdw dist="17961" dir="2700000">
                    <a:scrgbClr r="0" g="0" b="0"/>
                  </a:outerShdw>
                </a:effectLst>
                <a:latin typeface="Tahoma" pitchFamily="34"/>
                <a:ea typeface="DejaVu Sans" pitchFamily="2"/>
                <a:cs typeface="DejaVu Sans" pitchFamily="2"/>
              </a:defRPr>
            </a:lvl1pPr>
          </a:lstStyle>
          <a:p>
            <a:pPr lvl="0"/>
            <a:r>
              <a:rPr lang="en-US"/>
              <a:t>Elementi di Programmazione A.A. 2016-2017</a:t>
            </a:r>
          </a:p>
        </p:txBody>
      </p:sp>
      <p:sp>
        <p:nvSpPr>
          <p:cNvPr id="5" name="Figura a mano libera 4"/>
          <p:cNvSpPr/>
          <p:nvPr/>
        </p:nvSpPr>
        <p:spPr>
          <a:xfrm>
            <a:off x="468360" y="6410160"/>
            <a:ext cx="1198440" cy="331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sp>
        <p:nvSpPr>
          <p:cNvPr id="6" name="Segnaposto testo 5"/>
          <p:cNvSpPr txBox="1">
            <a:spLocks noGrp="1"/>
          </p:cNvSpPr>
          <p:nvPr>
            <p:ph type="body" idx="1"/>
          </p:nvPr>
        </p:nvSpPr>
        <p:spPr>
          <a:xfrm>
            <a:off x="457200" y="1604880"/>
            <a:ext cx="8228160" cy="397512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t" anchorCtr="0" compatLnSpc="1">
            <a:no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Figura a mano libera 6"/>
          <p:cNvSpPr/>
          <p:nvPr/>
        </p:nvSpPr>
        <p:spPr>
          <a:xfrm flipV="1">
            <a:off x="0" y="6092999"/>
            <a:ext cx="9144000" cy="71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0">
                <a:srgbClr val="729FCF"/>
              </a:gs>
              <a:gs pos="100000">
                <a:srgbClr val="AEA79F"/>
              </a:gs>
            </a:gsLst>
            <a:lin ang="4500000"/>
          </a:gradFill>
          <a:ln w="9360" cap="sq">
            <a:solidFill>
              <a:srgbClr val="0033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ndale Mono" pitchFamily="1"/>
              <a:ea typeface="Droid Sans Fallback" pitchFamily="2"/>
              <a:cs typeface="Droid Sans Fallback" pitchFamily="2"/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13">
            <a:lum bright="-50000"/>
            <a:alphaModFix/>
          </a:blip>
          <a:srcRect/>
          <a:stretch>
            <a:fillRect/>
          </a:stretch>
        </p:blipFill>
        <p:spPr>
          <a:xfrm>
            <a:off x="157320" y="92160"/>
            <a:ext cx="4414680" cy="118908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indent="0" algn="ctr" rtl="0" hangingPunct="1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457200" algn="l"/>
          <a:tab pos="914400" algn="l"/>
          <a:tab pos="1371599" algn="l"/>
          <a:tab pos="1828800" algn="l"/>
          <a:tab pos="2286000" algn="l"/>
          <a:tab pos="2743199" algn="l"/>
          <a:tab pos="3200400" algn="l"/>
          <a:tab pos="3657600" algn="l"/>
          <a:tab pos="4114800" algn="l"/>
          <a:tab pos="4572000" algn="l"/>
          <a:tab pos="5029200" algn="l"/>
          <a:tab pos="5486399" algn="l"/>
          <a:tab pos="5943600" algn="l"/>
          <a:tab pos="6400799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lang="en-US" sz="1800" b="1" i="0" u="none" strike="noStrike" kern="1200" cap="none" baseline="0">
          <a:ln>
            <a:noFill/>
          </a:ln>
          <a:solidFill>
            <a:srgbClr val="666666"/>
          </a:solidFill>
          <a:effectLst>
            <a:outerShdw dist="17961" dir="2700000">
              <a:scrgbClr r="0" g="0" b="0"/>
            </a:outerShdw>
          </a:effectLst>
          <a:highlight>
            <a:scrgbClr r="0" g="0" b="0">
              <a:alpha val="0"/>
            </a:scrgbClr>
          </a:highlight>
          <a:latin typeface="Tahoma" pitchFamily="34"/>
        </a:defRPr>
      </a:lvl1pPr>
    </p:titleStyle>
    <p:bodyStyle>
      <a:lvl1pPr marL="342720" marR="0" indent="-342720" algn="ctr" rtl="0" hangingPunct="1">
        <a:lnSpc>
          <a:spcPct val="100000"/>
        </a:lnSpc>
        <a:spcBef>
          <a:spcPts val="598"/>
        </a:spcBef>
        <a:spcAft>
          <a:spcPts val="0"/>
        </a:spcAft>
        <a:tabLst>
          <a:tab pos="342720" algn="l"/>
          <a:tab pos="456840" algn="l"/>
          <a:tab pos="914040" algn="l"/>
          <a:tab pos="1371239" algn="l"/>
          <a:tab pos="1828439" algn="l"/>
          <a:tab pos="2285639" algn="l"/>
          <a:tab pos="2742839" algn="l"/>
          <a:tab pos="3200040" algn="l"/>
          <a:tab pos="3657239" algn="l"/>
          <a:tab pos="4114440" algn="l"/>
          <a:tab pos="4571639" algn="l"/>
          <a:tab pos="5028840" algn="l"/>
          <a:tab pos="5486040" algn="l"/>
          <a:tab pos="5943240" algn="l"/>
          <a:tab pos="6400440" algn="l"/>
          <a:tab pos="6857640" algn="l"/>
          <a:tab pos="7314840" algn="l"/>
          <a:tab pos="7772040" algn="l"/>
          <a:tab pos="8229240" algn="l"/>
          <a:tab pos="8686440" algn="l"/>
          <a:tab pos="9143640" algn="l"/>
        </a:tabLst>
        <a:defRPr lang="en-US" sz="2400" b="0" i="0" u="none" strike="noStrike" kern="1200" cap="none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Tahoma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Algoritmi</a:t>
            </a:r>
            <a:r>
              <a:rPr lang="en-US" dirty="0" smtClean="0"/>
              <a:t> di </a:t>
            </a:r>
            <a:r>
              <a:rPr lang="en-US" dirty="0" err="1" smtClean="0"/>
              <a:t>Ordinamento</a:t>
            </a:r>
            <a:r>
              <a:rPr lang="en-US" dirty="0" smtClean="0"/>
              <a:t>  (I)</a:t>
            </a:r>
            <a:endParaRPr lang="en-US" dirty="0"/>
          </a:p>
        </p:txBody>
      </p:sp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9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  <a:br>
              <a:rPr lang="en-US" dirty="0"/>
            </a:br>
            <a:r>
              <a:rPr lang="en-US" dirty="0" err="1"/>
              <a:t>Ordinamento</a:t>
            </a:r>
            <a:r>
              <a:rPr lang="en-US" dirty="0"/>
              <a:t> per </a:t>
            </a:r>
            <a:r>
              <a:rPr lang="en-US" dirty="0" err="1"/>
              <a:t>Selezione</a:t>
            </a:r>
            <a:endParaRPr lang="en-US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858" y="1069125"/>
            <a:ext cx="4286142" cy="5601820"/>
          </a:xfrm>
        </p:spPr>
      </p:pic>
      <p:sp>
        <p:nvSpPr>
          <p:cNvPr id="5" name="Segnaposto contenuto 7"/>
          <p:cNvSpPr>
            <a:spLocks noGrp="1"/>
          </p:cNvSpPr>
          <p:nvPr>
            <p:ph sz="half" idx="2"/>
          </p:nvPr>
        </p:nvSpPr>
        <p:spPr>
          <a:xfrm>
            <a:off x="161388" y="1496291"/>
            <a:ext cx="4561390" cy="432261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selection_sort (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V[], int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n) {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i,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j, k ;</a:t>
            </a: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max,tmp;</a:t>
            </a:r>
            <a:endParaRPr lang="pt-B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 =0; i&lt;n -1; i ++)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j=i+1;</a:t>
            </a: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max=V[j];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 j=i+1; j&lt;n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-1; j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if (max&lt;V[j]) {</a:t>
            </a: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scmabio(max,V[j]);</a:t>
            </a: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}									swap (&amp;V[j], &amp;V[i]);</a:t>
            </a:r>
            <a:endParaRPr lang="pt-B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pt-B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794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439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Sort</a:t>
            </a:r>
            <a:br>
              <a:rPr lang="en-US" dirty="0" smtClean="0"/>
            </a:br>
            <a:r>
              <a:rPr lang="en-US" dirty="0" err="1" smtClean="0"/>
              <a:t>Ordinamento</a:t>
            </a:r>
            <a:r>
              <a:rPr lang="en-US" dirty="0" smtClean="0"/>
              <a:t> per </a:t>
            </a:r>
            <a:r>
              <a:rPr lang="en-US" dirty="0" err="1" smtClean="0"/>
              <a:t>Selezione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IDEA BASE</a:t>
            </a:r>
          </a:p>
          <a:p>
            <a:pPr marL="0" indent="0">
              <a:buNone/>
            </a:pPr>
            <a:r>
              <a:rPr lang="it-IT" dirty="0" smtClean="0"/>
              <a:t>L'algoritmo </a:t>
            </a:r>
            <a:r>
              <a:rPr lang="it-IT" dirty="0"/>
              <a:t>di ordinamento per inserimenti </a:t>
            </a:r>
            <a:r>
              <a:rPr lang="it-IT" dirty="0" smtClean="0"/>
              <a:t>successivi si </a:t>
            </a:r>
            <a:r>
              <a:rPr lang="it-IT" dirty="0"/>
              <a:t>basa </a:t>
            </a:r>
            <a:r>
              <a:rPr lang="it-IT" dirty="0" smtClean="0"/>
              <a:t>sulla riduzione </a:t>
            </a:r>
            <a:r>
              <a:rPr lang="it-IT" dirty="0"/>
              <a:t>dell'ordinamento a un problema </a:t>
            </a:r>
            <a:r>
              <a:rPr lang="it-IT" dirty="0" err="1"/>
              <a:t>piu</a:t>
            </a:r>
            <a:r>
              <a:rPr lang="it-IT" dirty="0"/>
              <a:t> semplice: l'inserimento in </a:t>
            </a:r>
            <a:r>
              <a:rPr lang="it-IT" dirty="0" smtClean="0"/>
              <a:t>ordine.</a:t>
            </a:r>
            <a:endParaRPr lang="en-US" dirty="0" smtClean="0"/>
          </a:p>
          <a:p>
            <a:pPr marL="0" indent="0">
              <a:buNone/>
            </a:pPr>
            <a:r>
              <a:rPr lang="en-US" b="1" i="1" dirty="0" err="1" smtClean="0"/>
              <a:t>Inserimento</a:t>
            </a:r>
            <a:r>
              <a:rPr lang="en-US" b="1" i="1" dirty="0" smtClean="0"/>
              <a:t> in </a:t>
            </a:r>
            <a:r>
              <a:rPr lang="en-US" b="1" i="1" dirty="0" err="1" smtClean="0"/>
              <a:t>ordine</a:t>
            </a:r>
            <a:r>
              <a:rPr lang="en-US" dirty="0" smtClean="0"/>
              <a:t>: </a:t>
            </a:r>
            <a:r>
              <a:rPr lang="en-US" dirty="0" err="1" smtClean="0"/>
              <a:t>Dato</a:t>
            </a:r>
            <a:r>
              <a:rPr lang="en-US" dirty="0" smtClean="0"/>
              <a:t> un </a:t>
            </a:r>
            <a:r>
              <a:rPr lang="en-US" dirty="0" err="1" smtClean="0"/>
              <a:t>vettore</a:t>
            </a:r>
            <a:r>
              <a:rPr lang="en-US" dirty="0" smtClean="0"/>
              <a:t> ordinate, </a:t>
            </a:r>
            <a:r>
              <a:rPr lang="en-US" dirty="0" err="1" smtClean="0"/>
              <a:t>inserire</a:t>
            </a:r>
            <a:r>
              <a:rPr lang="en-US" dirty="0" smtClean="0"/>
              <a:t> un </a:t>
            </a:r>
            <a:r>
              <a:rPr lang="en-US" dirty="0" err="1" smtClean="0"/>
              <a:t>elemento</a:t>
            </a:r>
            <a:r>
              <a:rPr lang="en-US" dirty="0" smtClean="0"/>
              <a:t> </a:t>
            </a:r>
            <a:r>
              <a:rPr lang="en-US" dirty="0" err="1" smtClean="0"/>
              <a:t>rispettando</a:t>
            </a:r>
            <a:r>
              <a:rPr lang="en-US" dirty="0" smtClean="0"/>
              <a:t> </a:t>
            </a:r>
            <a:r>
              <a:rPr lang="en-US" dirty="0" err="1" smtClean="0"/>
              <a:t>l’ordine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5254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Sort</a:t>
            </a:r>
            <a:br>
              <a:rPr lang="en-US" dirty="0" smtClean="0"/>
            </a:br>
            <a:r>
              <a:rPr lang="en-US" dirty="0" err="1" smtClean="0"/>
              <a:t>Ordinamento</a:t>
            </a:r>
            <a:r>
              <a:rPr lang="en-US" dirty="0" smtClean="0"/>
              <a:t> per </a:t>
            </a:r>
            <a:r>
              <a:rPr lang="en-US" dirty="0" err="1" smtClean="0"/>
              <a:t>Selezione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IDEA BASE – Inserimento in ordine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/>
              <a:t>trova l'indice i della posizione in cui inserire </a:t>
            </a:r>
            <a:r>
              <a:rPr lang="it-IT" dirty="0" smtClean="0"/>
              <a:t>x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sposta </a:t>
            </a:r>
            <a:r>
              <a:rPr lang="it-IT" dirty="0"/>
              <a:t>in avanti gli elementi di indice </a:t>
            </a:r>
            <a:r>
              <a:rPr lang="it-IT" dirty="0" smtClean="0"/>
              <a:t>in </a:t>
            </a:r>
            <a:r>
              <a:rPr lang="it-IT" dirty="0"/>
              <a:t>modo da poter inserire x </a:t>
            </a:r>
            <a:r>
              <a:rPr lang="it-IT" dirty="0" smtClean="0"/>
              <a:t>senza perdere </a:t>
            </a:r>
            <a:r>
              <a:rPr lang="it-IT" dirty="0"/>
              <a:t>informazioni </a:t>
            </a:r>
            <a:endParaRPr lang="it-IT" dirty="0" smtClean="0"/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inserisci </a:t>
            </a:r>
            <a:r>
              <a:rPr lang="it-IT" dirty="0"/>
              <a:t>x nella posizione i dell'array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9288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Sort</a:t>
            </a:r>
            <a:br>
              <a:rPr lang="en-US" dirty="0"/>
            </a:br>
            <a:r>
              <a:rPr lang="en-US" dirty="0" err="1" smtClean="0"/>
              <a:t>Inserimento</a:t>
            </a:r>
            <a:r>
              <a:rPr lang="en-US" dirty="0" smtClean="0"/>
              <a:t> in </a:t>
            </a:r>
            <a:r>
              <a:rPr lang="en-US" dirty="0" err="1" smtClean="0"/>
              <a:t>Ordine</a:t>
            </a:r>
            <a:endParaRPr lang="en-US" dirty="0"/>
          </a:p>
        </p:txBody>
      </p:sp>
      <p:sp>
        <p:nvSpPr>
          <p:cNvPr id="5" name="Segnaposto contenuto 7"/>
          <p:cNvSpPr>
            <a:spLocks noGrp="1"/>
          </p:cNvSpPr>
          <p:nvPr>
            <p:ph sz="half" idx="2"/>
          </p:nvPr>
        </p:nvSpPr>
        <p:spPr>
          <a:xfrm>
            <a:off x="161387" y="1496291"/>
            <a:ext cx="7164203" cy="432261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insert_in_order(int  V[], int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n,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x) {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pos , i;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/*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Cerca la posizione di inserimento */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 pos =n; pos &gt;0 &amp;&amp; greater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(V[pos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-1] , x); </a:t>
            </a:r>
            <a:endParaRPr lang="pt-B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pos --);</a:t>
            </a:r>
            <a:endParaRPr lang="pt-B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/*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Sposta in avanti gli elementi successivi */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for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(i=n -1; i &gt;= pos ; i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--)</a:t>
            </a: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a[i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+1]= a[i];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/*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Inserisce l' elemento */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a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 pos ]=x;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11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IDEA BASE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/>
              <a:t>Prendi il primo elemento ed inseriscilo in ordine nel vettore di zero elementi, prendi il secondo elemento ed inseriscilo in ordine nel vettore di 1 elemento, </a:t>
            </a:r>
            <a:r>
              <a:rPr lang="it-IT" dirty="0" err="1" smtClean="0"/>
              <a:t>etc</a:t>
            </a:r>
            <a:r>
              <a:rPr lang="it-IT" dirty="0" smtClean="0"/>
              <a:t> etc..</a:t>
            </a: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Sort</a:t>
            </a:r>
            <a:br>
              <a:rPr lang="en-US" dirty="0" smtClean="0"/>
            </a:br>
            <a:r>
              <a:rPr lang="en-US" dirty="0" err="1" smtClean="0"/>
              <a:t>Ordinamento</a:t>
            </a:r>
            <a:r>
              <a:rPr lang="en-US" dirty="0" smtClean="0"/>
              <a:t> per </a:t>
            </a:r>
            <a:r>
              <a:rPr lang="en-US" dirty="0" err="1" smtClean="0"/>
              <a:t>Selezione</a:t>
            </a:r>
            <a:endParaRPr lang="en-US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063" y="2240908"/>
            <a:ext cx="4368018" cy="2620811"/>
          </a:xfrm>
        </p:spPr>
      </p:pic>
    </p:spTree>
    <p:extLst>
      <p:ext uri="{BB962C8B-B14F-4D97-AF65-F5344CB8AC3E}">
        <p14:creationId xmlns:p14="http://schemas.microsoft.com/office/powerpoint/2010/main" val="185928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IDEA BASE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311728" y="2505075"/>
            <a:ext cx="4104408" cy="3684588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Prendi il primo elemento ed inseriscilo in ordine nel vettore di zero elementi, prendi il secondo elemento ed inseriscilo in ordine nel vettore di 1 elemento, </a:t>
            </a:r>
            <a:r>
              <a:rPr lang="it-IT" dirty="0" err="1" smtClean="0"/>
              <a:t>etc</a:t>
            </a:r>
            <a:r>
              <a:rPr lang="it-IT" dirty="0" smtClean="0"/>
              <a:t> etc..</a:t>
            </a: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Sort</a:t>
            </a:r>
            <a:br>
              <a:rPr lang="en-US" dirty="0" smtClean="0"/>
            </a:br>
            <a:r>
              <a:rPr lang="en-US" dirty="0" err="1" smtClean="0"/>
              <a:t>Ordinamento</a:t>
            </a:r>
            <a:r>
              <a:rPr lang="en-US" dirty="0" smtClean="0"/>
              <a:t> per </a:t>
            </a:r>
            <a:r>
              <a:rPr lang="en-US" dirty="0" err="1" smtClean="0"/>
              <a:t>Selezione</a:t>
            </a:r>
            <a:endParaRPr lang="en-US" dirty="0"/>
          </a:p>
        </p:txBody>
      </p:sp>
      <p:sp>
        <p:nvSpPr>
          <p:cNvPr id="7" name="Segnaposto contenuto 7"/>
          <p:cNvSpPr txBox="1">
            <a:spLocks/>
          </p:cNvSpPr>
          <p:nvPr/>
        </p:nvSpPr>
        <p:spPr>
          <a:xfrm>
            <a:off x="4498974" y="2505075"/>
            <a:ext cx="4506407" cy="21937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vert="horz" lIns="0" tIns="0" rIns="0" bIns="0" anchor="t" anchorCtr="0" compatLnSpc="1">
            <a:noAutofit/>
          </a:bodyPr>
          <a:lstStyle>
            <a:lvl1pPr marL="342900" marR="0" indent="-342900" algn="just" rtl="0" hangingPunct="1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42720" algn="l"/>
                <a:tab pos="456840" algn="l"/>
                <a:tab pos="914040" algn="l"/>
                <a:tab pos="1371239" algn="l"/>
                <a:tab pos="1828439" algn="l"/>
                <a:tab pos="2285639" algn="l"/>
                <a:tab pos="2742839" algn="l"/>
                <a:tab pos="3200040" algn="l"/>
                <a:tab pos="3657239" algn="l"/>
                <a:tab pos="4114440" algn="l"/>
                <a:tab pos="4571639" algn="l"/>
                <a:tab pos="5028840" algn="l"/>
                <a:tab pos="5486040" algn="l"/>
                <a:tab pos="5943240" algn="l"/>
                <a:tab pos="6400440" algn="l"/>
                <a:tab pos="6857640" algn="l"/>
                <a:tab pos="7314840" algn="l"/>
                <a:tab pos="7772040" algn="l"/>
                <a:tab pos="8229240" algn="l"/>
                <a:tab pos="8686440" algn="l"/>
                <a:tab pos="9143640" algn="l"/>
              </a:tabLst>
              <a:defRPr lang="en-US" sz="2400" b="0" i="0" u="none" strike="noStrike" kern="1200" cap="none" baseline="0">
                <a:ln>
                  <a:noFill/>
                </a:ln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latin typeface="+mn-lt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insert_sort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V[], int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n) {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 =1; i&lt;n; i ++)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insert_in_order (V,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i,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V[i]);</a:t>
            </a:r>
            <a:endParaRPr lang="pt-B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504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29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IDEA BASE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457200" y="2505075"/>
            <a:ext cx="4041775" cy="3684588"/>
          </a:xfrm>
        </p:spPr>
        <p:txBody>
          <a:bodyPr/>
          <a:lstStyle/>
          <a:p>
            <a:pPr marL="0" lvl="1" indent="0" algn="just">
              <a:buNone/>
            </a:pPr>
            <a:r>
              <a:rPr lang="en-US" dirty="0" smtClean="0"/>
              <a:t>Se due </a:t>
            </a:r>
            <a:r>
              <a:rPr lang="en-US" dirty="0" err="1" smtClean="0"/>
              <a:t>elementi</a:t>
            </a:r>
            <a:r>
              <a:rPr lang="en-US" dirty="0" smtClean="0"/>
              <a:t> </a:t>
            </a:r>
            <a:r>
              <a:rPr lang="en-US" dirty="0" err="1" smtClean="0"/>
              <a:t>vicini</a:t>
            </a:r>
            <a:r>
              <a:rPr lang="en-US" dirty="0" smtClean="0"/>
              <a:t> non </a:t>
            </a:r>
            <a:r>
              <a:rPr lang="en-US" dirty="0" err="1" smtClean="0"/>
              <a:t>sono</a:t>
            </a:r>
            <a:r>
              <a:rPr lang="en-US" dirty="0" smtClean="0"/>
              <a:t> in </a:t>
            </a:r>
            <a:r>
              <a:rPr lang="en-US" dirty="0" err="1" smtClean="0"/>
              <a:t>ordine</a:t>
            </a:r>
            <a:r>
              <a:rPr lang="en-US" dirty="0" smtClean="0"/>
              <a:t> </a:t>
            </a:r>
            <a:r>
              <a:rPr lang="en-US" dirty="0" err="1" smtClean="0"/>
              <a:t>allora</a:t>
            </a:r>
            <a:r>
              <a:rPr lang="en-US" dirty="0" smtClean="0"/>
              <a:t> </a:t>
            </a:r>
            <a:r>
              <a:rPr lang="en-US" dirty="0" err="1" smtClean="0"/>
              <a:t>scambiali</a:t>
            </a:r>
            <a:r>
              <a:rPr lang="en-US" dirty="0" smtClean="0"/>
              <a:t>.</a:t>
            </a:r>
          </a:p>
          <a:p>
            <a:pPr marL="0" lvl="1" indent="0" algn="just">
              <a:buNone/>
            </a:pPr>
            <a:r>
              <a:rPr lang="en-US" dirty="0" err="1" smtClean="0"/>
              <a:t>Analizza</a:t>
            </a:r>
            <a:r>
              <a:rPr lang="en-US" dirty="0" smtClean="0"/>
              <a:t> </a:t>
            </a:r>
            <a:r>
              <a:rPr lang="en-US" dirty="0" err="1" smtClean="0"/>
              <a:t>tutte</a:t>
            </a:r>
            <a:r>
              <a:rPr lang="en-US" dirty="0" smtClean="0"/>
              <a:t> le </a:t>
            </a:r>
            <a:r>
              <a:rPr lang="en-US" dirty="0" err="1" smtClean="0"/>
              <a:t>coppie</a:t>
            </a:r>
            <a:r>
              <a:rPr lang="en-US" dirty="0" smtClean="0"/>
              <a:t> e </a:t>
            </a:r>
            <a:r>
              <a:rPr lang="en-US" dirty="0" err="1" smtClean="0"/>
              <a:t>scambiale</a:t>
            </a:r>
            <a:r>
              <a:rPr lang="en-US" dirty="0" smtClean="0"/>
              <a:t> se </a:t>
            </a:r>
            <a:r>
              <a:rPr lang="en-US" dirty="0" err="1" smtClean="0"/>
              <a:t>neceaario</a:t>
            </a:r>
            <a:r>
              <a:rPr lang="en-US" dirty="0" smtClean="0"/>
              <a:t>.</a:t>
            </a:r>
          </a:p>
          <a:p>
            <a:pPr marL="0" lvl="1" indent="0" algn="just">
              <a:buNone/>
            </a:pPr>
            <a:r>
              <a:rPr lang="en-US" dirty="0" smtClean="0"/>
              <a:t>Se </a:t>
            </a:r>
            <a:r>
              <a:rPr lang="en-US" dirty="0" err="1" smtClean="0"/>
              <a:t>esplori</a:t>
            </a:r>
            <a:r>
              <a:rPr lang="en-US" dirty="0" smtClean="0"/>
              <a:t> </a:t>
            </a:r>
            <a:r>
              <a:rPr lang="en-US" dirty="0" err="1" smtClean="0"/>
              <a:t>tutto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vettore</a:t>
            </a:r>
            <a:r>
              <a:rPr lang="en-US" dirty="0" smtClean="0"/>
              <a:t> </a:t>
            </a:r>
            <a:r>
              <a:rPr lang="en-US" dirty="0" err="1" smtClean="0"/>
              <a:t>senza</a:t>
            </a:r>
            <a:r>
              <a:rPr lang="en-US" dirty="0" smtClean="0"/>
              <a:t> fare </a:t>
            </a:r>
            <a:r>
              <a:rPr lang="en-US" dirty="0" err="1" smtClean="0"/>
              <a:t>scambi</a:t>
            </a:r>
            <a:r>
              <a:rPr lang="en-US" dirty="0" smtClean="0"/>
              <a:t> </a:t>
            </a:r>
            <a:r>
              <a:rPr lang="en-US" dirty="0" err="1" smtClean="0"/>
              <a:t>allora</a:t>
            </a:r>
            <a:r>
              <a:rPr lang="en-US" dirty="0" smtClean="0"/>
              <a:t> è in </a:t>
            </a:r>
            <a:r>
              <a:rPr lang="en-US" dirty="0" err="1" smtClean="0"/>
              <a:t>ordine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</a:t>
            </a:r>
            <a:br>
              <a:rPr lang="en-US" dirty="0" smtClean="0"/>
            </a:br>
            <a:r>
              <a:rPr lang="en-US" dirty="0" err="1" smtClean="0"/>
              <a:t>Ordinamento</a:t>
            </a:r>
            <a:r>
              <a:rPr lang="en-US" dirty="0" smtClean="0"/>
              <a:t> per </a:t>
            </a:r>
            <a:r>
              <a:rPr lang="en-US" dirty="0" err="1" smtClean="0"/>
              <a:t>Selezione</a:t>
            </a:r>
            <a:endParaRPr lang="en-US" dirty="0"/>
          </a:p>
        </p:txBody>
      </p:sp>
      <p:pic>
        <p:nvPicPr>
          <p:cNvPr id="10" name="Segnaposto contenuto 9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778" y="2635763"/>
            <a:ext cx="4281426" cy="2568856"/>
          </a:xfrm>
        </p:spPr>
      </p:pic>
    </p:spTree>
    <p:extLst>
      <p:ext uri="{BB962C8B-B14F-4D97-AF65-F5344CB8AC3E}">
        <p14:creationId xmlns:p14="http://schemas.microsoft.com/office/powerpoint/2010/main" val="40260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Bubble Sort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Inserimento</a:t>
            </a:r>
            <a:r>
              <a:rPr lang="en-US" dirty="0" smtClean="0"/>
              <a:t> in </a:t>
            </a:r>
            <a:r>
              <a:rPr lang="en-US" dirty="0" err="1" smtClean="0"/>
              <a:t>Ordine</a:t>
            </a:r>
            <a:endParaRPr lang="en-US" dirty="0"/>
          </a:p>
        </p:txBody>
      </p:sp>
      <p:sp>
        <p:nvSpPr>
          <p:cNvPr id="5" name="Segnaposto contenuto 7"/>
          <p:cNvSpPr>
            <a:spLocks noGrp="1"/>
          </p:cNvSpPr>
          <p:nvPr>
            <p:ph sz="half" idx="2"/>
          </p:nvPr>
        </p:nvSpPr>
        <p:spPr>
          <a:xfrm>
            <a:off x="161387" y="1496291"/>
            <a:ext cx="7164203" cy="432261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bubble_sort (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V[], int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n) {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i, k;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bool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modified 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modified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true 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(k =0; k&lt;n -1 &amp;&amp; modified ; k++) {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modified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false 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for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 =0; i&lt;n-k -1; i ++)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if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V[i]&gt;V[i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+1</a:t>
            </a:r>
            <a:r>
              <a:rPr lang="pt-BR" sz="1600" u="sng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	scambio (&amp;V[i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&amp;V[i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+1]);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	modified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 true 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	}</a:t>
            </a:r>
            <a:endParaRPr lang="pt-B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}</a:t>
            </a:r>
            <a:endParaRPr lang="pt-B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821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br>
              <a:rPr lang="en-US" dirty="0" smtClean="0"/>
            </a:br>
            <a:r>
              <a:rPr lang="en-US" dirty="0" err="1" smtClean="0"/>
              <a:t>Algoritmi</a:t>
            </a:r>
            <a:r>
              <a:rPr lang="en-US" dirty="0" smtClean="0"/>
              <a:t> di </a:t>
            </a:r>
            <a:r>
              <a:rPr lang="en-US" dirty="0" err="1" smtClean="0"/>
              <a:t>Ordinamento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Problema</a:t>
            </a:r>
            <a:r>
              <a:rPr lang="en-US" dirty="0" smtClean="0"/>
              <a:t> di </a:t>
            </a:r>
            <a:r>
              <a:rPr lang="en-US" dirty="0" err="1" smtClean="0"/>
              <a:t>Ordinamento</a:t>
            </a:r>
            <a:endParaRPr lang="en-US" dirty="0" smtClean="0"/>
          </a:p>
          <a:p>
            <a:r>
              <a:rPr lang="en-US" dirty="0"/>
              <a:t>Selection Sort</a:t>
            </a:r>
          </a:p>
          <a:p>
            <a:r>
              <a:rPr lang="en-US" dirty="0" smtClean="0"/>
              <a:t>Insertion </a:t>
            </a:r>
            <a:r>
              <a:rPr lang="en-US" dirty="0" smtClean="0"/>
              <a:t>Sort </a:t>
            </a:r>
          </a:p>
          <a:p>
            <a:r>
              <a:rPr lang="en-US" dirty="0" smtClean="0"/>
              <a:t>Bubble </a:t>
            </a:r>
            <a:r>
              <a:rPr lang="en-US" dirty="0" smtClean="0"/>
              <a:t>Sort</a:t>
            </a:r>
          </a:p>
          <a:p>
            <a:r>
              <a:rPr lang="en-US" dirty="0" smtClean="0"/>
              <a:t>Merge Sort</a:t>
            </a:r>
          </a:p>
          <a:p>
            <a:r>
              <a:rPr lang="en-US" dirty="0" err="1" smtClean="0"/>
              <a:t>QuickSort</a:t>
            </a:r>
            <a:r>
              <a:rPr lang="en-US" dirty="0" smtClean="0"/>
              <a:t> (Next time)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26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5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br>
              <a:rPr lang="en-US" dirty="0" smtClean="0"/>
            </a:br>
            <a:r>
              <a:rPr lang="en-US" dirty="0" err="1" smtClean="0"/>
              <a:t>Ordinamento</a:t>
            </a:r>
            <a:r>
              <a:rPr lang="en-US" dirty="0" smtClean="0"/>
              <a:t> per </a:t>
            </a:r>
            <a:r>
              <a:rPr lang="en-US" dirty="0" err="1" smtClean="0"/>
              <a:t>Fusione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IDEA BASE</a:t>
            </a:r>
          </a:p>
          <a:p>
            <a:pPr marL="0" indent="0">
              <a:buNone/>
            </a:pPr>
            <a:r>
              <a:rPr lang="it-IT" dirty="0" smtClean="0"/>
              <a:t>L'ordinamento </a:t>
            </a:r>
            <a:r>
              <a:rPr lang="it-IT" dirty="0"/>
              <a:t>per fusione o Merge </a:t>
            </a:r>
            <a:r>
              <a:rPr lang="it-IT" dirty="0" err="1"/>
              <a:t>Sort</a:t>
            </a:r>
            <a:r>
              <a:rPr lang="it-IT" dirty="0"/>
              <a:t> riconduce il problema </a:t>
            </a:r>
            <a:r>
              <a:rPr lang="it-IT" dirty="0" smtClean="0"/>
              <a:t>dell'ordinamento al </a:t>
            </a:r>
            <a:r>
              <a:rPr lang="it-IT" dirty="0"/>
              <a:t>problema della fusione di array ordinati</a:t>
            </a:r>
            <a:r>
              <a:rPr lang="it-IT" dirty="0" smtClean="0"/>
              <a:t>,</a:t>
            </a:r>
          </a:p>
          <a:p>
            <a:pPr marL="0" indent="0">
              <a:buNone/>
            </a:pPr>
            <a:r>
              <a:rPr lang="en-US" b="1" i="1" dirty="0" err="1" smtClean="0"/>
              <a:t>Fusione</a:t>
            </a:r>
            <a:r>
              <a:rPr lang="en-US" b="1" i="1" dirty="0" smtClean="0"/>
              <a:t> di array </a:t>
            </a:r>
            <a:r>
              <a:rPr lang="en-US" b="1" i="1" dirty="0" err="1" smtClean="0"/>
              <a:t>ordinati</a:t>
            </a:r>
            <a:r>
              <a:rPr lang="en-US" dirty="0" smtClean="0"/>
              <a:t>: </a:t>
            </a:r>
            <a:r>
              <a:rPr lang="en-US" dirty="0" err="1" smtClean="0"/>
              <a:t>Dati</a:t>
            </a:r>
            <a:r>
              <a:rPr lang="en-US" dirty="0" smtClean="0"/>
              <a:t> due array </a:t>
            </a:r>
            <a:r>
              <a:rPr lang="en-US" dirty="0" err="1" smtClean="0"/>
              <a:t>ordinati</a:t>
            </a:r>
            <a:r>
              <a:rPr lang="en-US" dirty="0" smtClean="0"/>
              <a:t>, </a:t>
            </a:r>
            <a:r>
              <a:rPr lang="en-US" dirty="0" err="1" smtClean="0"/>
              <a:t>generare</a:t>
            </a:r>
            <a:r>
              <a:rPr lang="en-US" dirty="0" smtClean="0"/>
              <a:t> un array compost </a:t>
            </a:r>
            <a:r>
              <a:rPr lang="en-US" dirty="0" err="1" smtClean="0"/>
              <a:t>dagli</a:t>
            </a:r>
            <a:r>
              <a:rPr lang="en-US" dirty="0" smtClean="0"/>
              <a:t> </a:t>
            </a:r>
            <a:r>
              <a:rPr lang="en-US" dirty="0" err="1" smtClean="0"/>
              <a:t>elementi</a:t>
            </a:r>
            <a:r>
              <a:rPr lang="en-US" dirty="0" smtClean="0"/>
              <a:t> di </a:t>
            </a:r>
            <a:r>
              <a:rPr lang="en-US" dirty="0" err="1" smtClean="0"/>
              <a:t>entrambi</a:t>
            </a:r>
            <a:r>
              <a:rPr lang="en-US" dirty="0" smtClean="0"/>
              <a:t>, </a:t>
            </a:r>
            <a:r>
              <a:rPr lang="en-US" dirty="0" err="1" smtClean="0"/>
              <a:t>anch’esso</a:t>
            </a:r>
            <a:r>
              <a:rPr lang="en-US" dirty="0" smtClean="0"/>
              <a:t> </a:t>
            </a:r>
            <a:r>
              <a:rPr lang="en-US" dirty="0" err="1" smtClean="0"/>
              <a:t>ordinato</a:t>
            </a:r>
            <a:r>
              <a:rPr lang="en-US" dirty="0" smtClean="0"/>
              <a:t>-.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53093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IDEA BASE – Fusione ordinata 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L'array </a:t>
            </a:r>
            <a:r>
              <a:rPr lang="it-IT" dirty="0"/>
              <a:t>risultato c viene costruito iterativamente, partendo da un array vuoto </a:t>
            </a:r>
            <a:r>
              <a:rPr lang="it-IT" dirty="0" smtClean="0"/>
              <a:t>e aggiungendo </a:t>
            </a:r>
            <a:r>
              <a:rPr lang="it-IT" dirty="0"/>
              <a:t>ad ogni passo un nuovo elemento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err="1" smtClean="0"/>
              <a:t>Affinchè</a:t>
            </a:r>
            <a:r>
              <a:rPr lang="it-IT" dirty="0" smtClean="0"/>
              <a:t> l'array </a:t>
            </a:r>
            <a:r>
              <a:rPr lang="it-IT" dirty="0"/>
              <a:t>c risulti ordinato possiamo aggiungere a ogni passo il </a:t>
            </a:r>
            <a:r>
              <a:rPr lang="it-IT" dirty="0" smtClean="0"/>
              <a:t>più piccolo degli </a:t>
            </a:r>
            <a:r>
              <a:rPr lang="it-IT" dirty="0"/>
              <a:t>elementi di a e di b che non sono stati ancora usati</a:t>
            </a:r>
          </a:p>
          <a:p>
            <a:pPr marL="457200" indent="-457200">
              <a:buFont typeface="+mj-lt"/>
              <a:buAutoNum type="arabicPeriod"/>
            </a:pPr>
            <a:r>
              <a:rPr lang="it-IT" dirty="0" smtClean="0"/>
              <a:t>Il più piccolo </a:t>
            </a:r>
            <a:r>
              <a:rPr lang="it-IT" dirty="0"/>
              <a:t>tra gli elementi di a e di b </a:t>
            </a:r>
            <a:r>
              <a:rPr lang="it-IT" dirty="0" smtClean="0"/>
              <a:t>è semplicemente il più piccolo tra il primo elemento di a ed il primo elemento di b non ancora inseriti</a:t>
            </a:r>
            <a:endParaRPr lang="it-IT" dirty="0"/>
          </a:p>
        </p:txBody>
      </p:sp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Merge </a:t>
            </a:r>
            <a:r>
              <a:rPr lang="it-IT" dirty="0" err="1"/>
              <a:t>Sort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Ordinamento per </a:t>
            </a:r>
            <a:r>
              <a:rPr lang="it-IT" dirty="0" smtClean="0"/>
              <a:t>Fusione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282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7443" y="1439820"/>
            <a:ext cx="4089000" cy="1173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9057" y="1460537"/>
            <a:ext cx="4154251" cy="111066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2193" y="2612820"/>
            <a:ext cx="4023750" cy="1178667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19057" y="2644871"/>
            <a:ext cx="3936750" cy="111633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307" y="3886430"/>
            <a:ext cx="3980250" cy="1190000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9057" y="3892097"/>
            <a:ext cx="3871500" cy="1184333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72432" y="5207323"/>
            <a:ext cx="4023750" cy="1116333"/>
          </a:xfrm>
          <a:prstGeom prst="rect">
            <a:avLst/>
          </a:prstGeom>
        </p:spPr>
      </p:pic>
      <p:sp>
        <p:nvSpPr>
          <p:cNvPr id="12" name="Titolo 3"/>
          <p:cNvSpPr txBox="1">
            <a:spLocks/>
          </p:cNvSpPr>
          <p:nvPr/>
        </p:nvSpPr>
        <p:spPr>
          <a:xfrm>
            <a:off x="4722778" y="208089"/>
            <a:ext cx="4168303" cy="1033559"/>
          </a:xfrm>
          <a:prstGeom prst="rect">
            <a:avLst/>
          </a:prstGeom>
        </p:spPr>
        <p:txBody>
          <a:bodyPr/>
          <a:lstStyle>
            <a:lvl1pPr marL="0" marR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6000" algn="l"/>
                <a:tab pos="2743199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lang="en-US" sz="1800" b="1" i="0" u="none" strike="noStrike" kern="1200" cap="none" baseline="0">
                <a:ln>
                  <a:noFill/>
                </a:ln>
                <a:solidFill>
                  <a:srgbClr val="666666"/>
                </a:solidFill>
                <a:effectLst>
                  <a:outerShdw dist="17961" dir="2700000">
                    <a:scrgbClr r="0" g="0" b="0"/>
                  </a:outerShdw>
                </a:effectLst>
                <a:highlight>
                  <a:scrgbClr r="0" g="0" b="0">
                    <a:alpha val="0"/>
                  </a:scrgbClr>
                </a:highlight>
                <a:latin typeface="Tahoma" pitchFamily="34"/>
              </a:defRPr>
            </a:lvl1pPr>
          </a:lstStyle>
          <a:p>
            <a:r>
              <a:rPr lang="it-IT" dirty="0" smtClean="0"/>
              <a:t>Merge </a:t>
            </a:r>
            <a:r>
              <a:rPr lang="it-IT" dirty="0" err="1" smtClean="0"/>
              <a:t>Sort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Ordinamento per Fusione</a:t>
            </a:r>
          </a:p>
          <a:p>
            <a:r>
              <a:rPr lang="it-IT" dirty="0" smtClean="0"/>
              <a:t>- Fusione Ordinata -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4028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  <a:br>
              <a:rPr lang="en-US" dirty="0"/>
            </a:br>
            <a:r>
              <a:rPr lang="en-US" dirty="0" err="1"/>
              <a:t>Ordinamento</a:t>
            </a:r>
            <a:r>
              <a:rPr lang="en-US" dirty="0"/>
              <a:t> per </a:t>
            </a:r>
            <a:r>
              <a:rPr lang="en-US" dirty="0" err="1"/>
              <a:t>Selezione</a:t>
            </a:r>
            <a:endParaRPr lang="en-US" dirty="0"/>
          </a:p>
        </p:txBody>
      </p:sp>
      <p:sp>
        <p:nvSpPr>
          <p:cNvPr id="5" name="Segnaposto contenuto 7"/>
          <p:cNvSpPr>
            <a:spLocks noGrp="1"/>
          </p:cNvSpPr>
          <p:nvPr>
            <p:ph sz="half" idx="2"/>
          </p:nvPr>
        </p:nvSpPr>
        <p:spPr>
          <a:xfrm>
            <a:off x="161387" y="1496291"/>
            <a:ext cx="8729694" cy="432261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merge (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a1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n1 ,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a2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n2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int dest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pos1 =0, pos2 =0, k =0;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while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(pos1 &lt;n1 &amp;&amp; pos2 &lt;n2) {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if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 less (a2[ pos2 ], a1[ pos1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]))</a:t>
            </a: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dest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[k ++] = a2[ pos2 ++];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else</a:t>
            </a:r>
            <a:endParaRPr lang="pt-B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dest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[k ++] = a1[ pos1 ++];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  <a:endParaRPr lang="pt-BR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while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(pos1 &lt;n1)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dest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[k ++] = a1[ pos1 ++];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while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(pos2 &lt;n2)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dest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[k ++] = a2[ pos2 ++];</a:t>
            </a: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18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Caso base: se </a:t>
            </a:r>
            <a:r>
              <a:rPr lang="it-IT" dirty="0" smtClean="0"/>
              <a:t>n= </a:t>
            </a:r>
            <a:r>
              <a:rPr lang="it-IT" dirty="0"/>
              <a:t>1 allora l'array </a:t>
            </a:r>
            <a:r>
              <a:rPr lang="it-IT" dirty="0" smtClean="0"/>
              <a:t>è ordinato</a:t>
            </a:r>
            <a:endParaRPr lang="it-IT" dirty="0"/>
          </a:p>
          <a:p>
            <a:r>
              <a:rPr lang="it-IT" b="1" dirty="0" smtClean="0"/>
              <a:t>Divide</a:t>
            </a:r>
            <a:r>
              <a:rPr lang="it-IT" dirty="0"/>
              <a:t>: dividiamo a in due parti, </a:t>
            </a:r>
            <a:r>
              <a:rPr lang="it-IT" dirty="0" err="1" smtClean="0"/>
              <a:t>a’</a:t>
            </a:r>
            <a:r>
              <a:rPr lang="it-IT" dirty="0" smtClean="0"/>
              <a:t> </a:t>
            </a:r>
            <a:r>
              <a:rPr lang="it-IT" dirty="0"/>
              <a:t>e </a:t>
            </a:r>
            <a:r>
              <a:rPr lang="it-IT" dirty="0" err="1" smtClean="0"/>
              <a:t>a’</a:t>
            </a:r>
            <a:r>
              <a:rPr lang="it-IT" dirty="0" smtClean="0"/>
              <a:t>’ </a:t>
            </a:r>
            <a:r>
              <a:rPr lang="it-IT" dirty="0"/>
              <a:t>rispettivamente di m = </a:t>
            </a:r>
            <a:r>
              <a:rPr lang="it-IT" dirty="0" smtClean="0"/>
              <a:t>n/2 elementi e </a:t>
            </a:r>
            <a:r>
              <a:rPr lang="it-IT" dirty="0"/>
              <a:t>di </a:t>
            </a:r>
            <a:r>
              <a:rPr lang="it-IT" dirty="0" smtClean="0"/>
              <a:t>n-m;</a:t>
            </a:r>
            <a:endParaRPr lang="it-IT" dirty="0"/>
          </a:p>
          <a:p>
            <a:r>
              <a:rPr lang="it-IT" b="1" dirty="0" smtClean="0"/>
              <a:t>Impera</a:t>
            </a:r>
            <a:r>
              <a:rPr lang="it-IT" dirty="0"/>
              <a:t>: </a:t>
            </a:r>
            <a:r>
              <a:rPr lang="it-IT" dirty="0" smtClean="0"/>
              <a:t>Applica l’algoritmo ad </a:t>
            </a:r>
            <a:r>
              <a:rPr lang="it-IT" dirty="0" err="1" smtClean="0"/>
              <a:t>a’</a:t>
            </a:r>
            <a:r>
              <a:rPr lang="it-IT" dirty="0" smtClean="0"/>
              <a:t> ed </a:t>
            </a:r>
            <a:r>
              <a:rPr lang="it-IT" dirty="0" err="1" smtClean="0"/>
              <a:t>a’</a:t>
            </a:r>
            <a:r>
              <a:rPr lang="it-IT" dirty="0" smtClean="0"/>
              <a:t>’</a:t>
            </a:r>
          </a:p>
          <a:p>
            <a:r>
              <a:rPr lang="it-IT" b="1" dirty="0"/>
              <a:t>Combina</a:t>
            </a:r>
            <a:r>
              <a:rPr lang="it-IT" dirty="0"/>
              <a:t>: utilizzando l'algoritmo di fusione, fondiamo gli array ordinati </a:t>
            </a:r>
            <a:r>
              <a:rPr lang="it-IT" dirty="0" err="1" smtClean="0"/>
              <a:t>a’</a:t>
            </a:r>
            <a:r>
              <a:rPr lang="it-IT" dirty="0" smtClean="0"/>
              <a:t> </a:t>
            </a:r>
            <a:r>
              <a:rPr lang="it-IT" dirty="0"/>
              <a:t>e </a:t>
            </a:r>
            <a:r>
              <a:rPr lang="it-IT" dirty="0" err="1" smtClean="0"/>
              <a:t>a’</a:t>
            </a:r>
            <a:r>
              <a:rPr lang="it-IT" dirty="0" smtClean="0"/>
              <a:t>’ producendo </a:t>
            </a:r>
            <a:r>
              <a:rPr lang="it-IT" dirty="0"/>
              <a:t>un nuovo array </a:t>
            </a:r>
            <a:r>
              <a:rPr lang="it-IT" dirty="0" smtClean="0"/>
              <a:t>ordinato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0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448973"/>
          </a:xfrm>
        </p:spPr>
        <p:txBody>
          <a:bodyPr/>
          <a:lstStyle/>
          <a:p>
            <a:r>
              <a:rPr lang="en-US" dirty="0" smtClean="0"/>
              <a:t>IDEA BASE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228600" y="2130136"/>
            <a:ext cx="4270375" cy="4059527"/>
          </a:xfrm>
        </p:spPr>
        <p:txBody>
          <a:bodyPr/>
          <a:lstStyle/>
          <a:p>
            <a:pPr marL="0" lvl="1" indent="0" algn="just">
              <a:buNone/>
            </a:pPr>
            <a:r>
              <a:rPr lang="it-IT" b="1" dirty="0"/>
              <a:t>Caso base</a:t>
            </a:r>
            <a:r>
              <a:rPr lang="it-IT" dirty="0"/>
              <a:t>: se n= 1 allora l'array è ordinato</a:t>
            </a:r>
          </a:p>
          <a:p>
            <a:pPr marL="0" lvl="1" indent="0" algn="just">
              <a:buNone/>
            </a:pPr>
            <a:r>
              <a:rPr lang="it-IT" b="1" dirty="0"/>
              <a:t>Divide</a:t>
            </a:r>
            <a:r>
              <a:rPr lang="it-IT" dirty="0"/>
              <a:t>: dividiamo a in due parti, </a:t>
            </a:r>
            <a:r>
              <a:rPr lang="it-IT" dirty="0" err="1"/>
              <a:t>a’</a:t>
            </a:r>
            <a:r>
              <a:rPr lang="it-IT" dirty="0"/>
              <a:t> e </a:t>
            </a:r>
            <a:r>
              <a:rPr lang="it-IT" dirty="0" err="1"/>
              <a:t>a’</a:t>
            </a:r>
            <a:r>
              <a:rPr lang="it-IT" dirty="0"/>
              <a:t>’ rispettivamente di m = n/2 elementi e di n-m;</a:t>
            </a:r>
          </a:p>
          <a:p>
            <a:pPr marL="0" lvl="1" indent="0" algn="just">
              <a:buNone/>
            </a:pPr>
            <a:r>
              <a:rPr lang="it-IT" b="1" dirty="0"/>
              <a:t>Impera</a:t>
            </a:r>
            <a:r>
              <a:rPr lang="it-IT" dirty="0"/>
              <a:t>: Applica l’algoritmo ad </a:t>
            </a:r>
            <a:r>
              <a:rPr lang="it-IT" dirty="0" err="1"/>
              <a:t>a’</a:t>
            </a:r>
            <a:r>
              <a:rPr lang="it-IT" dirty="0"/>
              <a:t> ed </a:t>
            </a:r>
            <a:r>
              <a:rPr lang="it-IT" dirty="0" err="1"/>
              <a:t>a’</a:t>
            </a:r>
            <a:r>
              <a:rPr lang="it-IT" dirty="0"/>
              <a:t>’</a:t>
            </a:r>
          </a:p>
          <a:p>
            <a:pPr marL="0" lvl="1" indent="0" algn="just">
              <a:buNone/>
            </a:pPr>
            <a:r>
              <a:rPr lang="it-IT" b="1" dirty="0"/>
              <a:t>Combina</a:t>
            </a:r>
            <a:r>
              <a:rPr lang="it-IT" dirty="0"/>
              <a:t>: utilizzando l'algoritmo di fusione, fondiamo gli array ordinati </a:t>
            </a:r>
            <a:r>
              <a:rPr lang="it-IT" dirty="0" err="1"/>
              <a:t>a’</a:t>
            </a:r>
            <a:r>
              <a:rPr lang="it-IT" dirty="0"/>
              <a:t> e </a:t>
            </a:r>
            <a:r>
              <a:rPr lang="it-IT" dirty="0" err="1"/>
              <a:t>a’</a:t>
            </a:r>
            <a:r>
              <a:rPr lang="it-IT" dirty="0"/>
              <a:t>’ producendo un nuovo array ordinato</a:t>
            </a:r>
          </a:p>
          <a:p>
            <a:pPr marL="0" lvl="1" indent="0" algn="just">
              <a:buNone/>
            </a:pPr>
            <a:endParaRPr lang="en-US" dirty="0"/>
          </a:p>
        </p:txBody>
      </p:sp>
      <p:pic>
        <p:nvPicPr>
          <p:cNvPr id="8" name="Segnaposto contenuto 7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165" y="2980221"/>
            <a:ext cx="4235528" cy="1144970"/>
          </a:xfr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br>
              <a:rPr lang="en-US" dirty="0" smtClean="0"/>
            </a:br>
            <a:r>
              <a:rPr lang="en-US" dirty="0" err="1" smtClean="0"/>
              <a:t>Ordinamento</a:t>
            </a:r>
            <a:r>
              <a:rPr lang="en-US" dirty="0" smtClean="0"/>
              <a:t> per </a:t>
            </a:r>
            <a:r>
              <a:rPr lang="en-US" dirty="0" err="1" smtClean="0"/>
              <a:t>Selezione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61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  <a:br>
              <a:rPr lang="en-US" dirty="0"/>
            </a:br>
            <a:r>
              <a:rPr lang="en-US" dirty="0" err="1"/>
              <a:t>Ordinamento</a:t>
            </a:r>
            <a:r>
              <a:rPr lang="en-US" dirty="0"/>
              <a:t> per </a:t>
            </a:r>
            <a:r>
              <a:rPr lang="en-US" dirty="0" err="1"/>
              <a:t>Selezione</a:t>
            </a:r>
            <a:endParaRPr lang="en-US" dirty="0"/>
          </a:p>
        </p:txBody>
      </p:sp>
      <p:sp>
        <p:nvSpPr>
          <p:cNvPr id="5" name="Segnaposto contenuto 7"/>
          <p:cNvSpPr>
            <a:spLocks noGrp="1"/>
          </p:cNvSpPr>
          <p:nvPr>
            <p:ph sz="half" idx="2"/>
          </p:nvPr>
        </p:nvSpPr>
        <p:spPr>
          <a:xfrm>
            <a:off x="161387" y="1496291"/>
            <a:ext cx="8729694" cy="4322618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void merge_sort (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a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[], i n t n, </a:t>
            </a: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 temp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i, m=n /2;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(n &lt;2)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return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merge_sort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(a, m, temp );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merge_sort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(a+m, n-m, temp );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merge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(a, m, a+m, n-m, temp );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for 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(i =0; i&lt;n; i ++)</a:t>
            </a:r>
          </a:p>
          <a:p>
            <a:pPr marL="0" indent="0">
              <a:buNone/>
            </a:pPr>
            <a:r>
              <a:rPr lang="pt-B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a[i</a:t>
            </a: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]= temp [i];</a:t>
            </a:r>
          </a:p>
          <a:p>
            <a:pPr marL="0" indent="0">
              <a:buNone/>
            </a:pPr>
            <a:r>
              <a:rPr lang="pt-B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3" name="Gruppo 12"/>
          <p:cNvGrpSpPr/>
          <p:nvPr/>
        </p:nvGrpSpPr>
        <p:grpSpPr>
          <a:xfrm>
            <a:off x="1826367" y="1620982"/>
            <a:ext cx="3535342" cy="1641764"/>
            <a:chOff x="1826367" y="1620982"/>
            <a:chExt cx="3535342" cy="1641764"/>
          </a:xfrm>
        </p:grpSpPr>
        <p:sp>
          <p:nvSpPr>
            <p:cNvPr id="3" name="Freccia a sinistra 2"/>
            <p:cNvSpPr/>
            <p:nvPr/>
          </p:nvSpPr>
          <p:spPr>
            <a:xfrm>
              <a:off x="4177146" y="2888673"/>
              <a:ext cx="706581" cy="37407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usione 3"/>
            <p:cNvSpPr/>
            <p:nvPr/>
          </p:nvSpPr>
          <p:spPr>
            <a:xfrm>
              <a:off x="5112327" y="2514600"/>
              <a:ext cx="249382" cy="488373"/>
            </a:xfrm>
            <a:prstGeom prst="flowChartMerg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onnettore 5"/>
            <p:cNvSpPr/>
            <p:nvPr/>
          </p:nvSpPr>
          <p:spPr>
            <a:xfrm>
              <a:off x="5159086" y="3075709"/>
              <a:ext cx="155863" cy="114300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ccia circolare a sinistra 11"/>
            <p:cNvSpPr/>
            <p:nvPr/>
          </p:nvSpPr>
          <p:spPr>
            <a:xfrm flipV="1">
              <a:off x="1826367" y="1620982"/>
              <a:ext cx="540327" cy="1454727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864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QuickSort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73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79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wrap="square">
            <a:noAutofit/>
          </a:bodyPr>
          <a:lstStyle/>
          <a:p>
            <a:r>
              <a:rPr lang="en-US" dirty="0" err="1"/>
              <a:t>Problema</a:t>
            </a:r>
            <a:r>
              <a:rPr lang="en-US" dirty="0"/>
              <a:t> di </a:t>
            </a:r>
            <a:r>
              <a:rPr lang="en-US" dirty="0" err="1"/>
              <a:t>Ordinamento</a:t>
            </a:r>
            <a:endParaRPr lang="en-US" dirty="0"/>
          </a:p>
        </p:txBody>
      </p:sp>
      <p:sp>
        <p:nvSpPr>
          <p:cNvPr id="3" name="Segnaposto testo 2"/>
          <p:cNvSpPr txBox="1">
            <a:spLocks noGrp="1"/>
          </p:cNvSpPr>
          <p:nvPr>
            <p:ph idx="1"/>
          </p:nvPr>
        </p:nvSpPr>
        <p:spPr/>
        <p:txBody>
          <a:bodyPr wrap="square"/>
          <a:lstStyle/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Problema</a:t>
            </a:r>
            <a:r>
              <a:rPr lang="it-IT" sz="2000" b="1" dirty="0" smtClean="0"/>
              <a:t>:</a:t>
            </a:r>
            <a:r>
              <a:rPr lang="it-IT" sz="2000" dirty="0" smtClean="0"/>
              <a:t> </a:t>
            </a:r>
          </a:p>
          <a:p>
            <a:pPr marL="0" indent="0">
              <a:buNone/>
            </a:pPr>
            <a:r>
              <a:rPr lang="it-IT" sz="2000" dirty="0" smtClean="0"/>
              <a:t>Dato una sequenza di valori, </a:t>
            </a:r>
            <a:r>
              <a:rPr lang="it-IT" sz="2000" dirty="0"/>
              <a:t>disporre in </a:t>
            </a:r>
            <a:r>
              <a:rPr lang="it-IT" sz="2000" dirty="0" smtClean="0"/>
              <a:t>ordine, </a:t>
            </a:r>
            <a:r>
              <a:rPr lang="it-IT" sz="2000" dirty="0"/>
              <a:t>secondo un opportuno </a:t>
            </a:r>
            <a:r>
              <a:rPr lang="it-IT" sz="2000" dirty="0" smtClean="0"/>
              <a:t>criterio, </a:t>
            </a:r>
            <a:r>
              <a:rPr lang="it-IT" sz="2000" dirty="0"/>
              <a:t>una sequenza di </a:t>
            </a:r>
            <a:r>
              <a:rPr lang="it-IT" sz="2000" dirty="0" smtClean="0"/>
              <a:t>elementi che </a:t>
            </a:r>
            <a:r>
              <a:rPr lang="it-IT" sz="2000" dirty="0"/>
              <a:t>inizialmente non rispetta tale criterio.</a:t>
            </a: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dirty="0" smtClean="0"/>
          </a:p>
          <a:p>
            <a:pPr marL="1440" lvl="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Input: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La sequenza non ordinata</a:t>
            </a:r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endParaRPr lang="it-IT" sz="2000" b="1" u="sng" dirty="0"/>
          </a:p>
          <a:p>
            <a:pPr marL="1440" indent="0">
              <a:spcBef>
                <a:spcPts val="499"/>
              </a:spcBef>
              <a:buNone/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b="1" u="sng" dirty="0" smtClean="0"/>
              <a:t>Output</a:t>
            </a:r>
            <a:r>
              <a:rPr lang="it-IT" sz="2000" b="1" u="sng" dirty="0"/>
              <a:t>:</a:t>
            </a:r>
          </a:p>
          <a:p>
            <a:pPr marL="344340">
              <a:spcBef>
                <a:spcPts val="499"/>
              </a:spcBef>
              <a:tabLst>
                <a:tab pos="457200" algn="l"/>
                <a:tab pos="571320" algn="l"/>
                <a:tab pos="1028520" algn="l"/>
                <a:tab pos="1485719" algn="l"/>
                <a:tab pos="1942919" algn="l"/>
                <a:tab pos="2400119" algn="l"/>
                <a:tab pos="2857319" algn="l"/>
                <a:tab pos="3314520" algn="l"/>
                <a:tab pos="3771719" algn="l"/>
                <a:tab pos="4228920" algn="l"/>
                <a:tab pos="4686119" algn="l"/>
                <a:tab pos="5143320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20" algn="l"/>
                <a:tab pos="9258120" algn="l"/>
              </a:tabLst>
            </a:pPr>
            <a:r>
              <a:rPr lang="it-IT" sz="2000" dirty="0" smtClean="0"/>
              <a:t>La sequenza ordinata</a:t>
            </a:r>
            <a:endParaRPr lang="it-IT" sz="2000" dirty="0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n-US" smtClean="0"/>
              <a:t>Elementi di Programmazione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9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Ordinamento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Interno-Esterno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l"/>
            <a:r>
              <a:rPr lang="en-US" b="1" dirty="0" err="1" smtClean="0"/>
              <a:t>Interno</a:t>
            </a:r>
            <a:r>
              <a:rPr lang="en-US" b="1" dirty="0" smtClean="0"/>
              <a:t>:</a:t>
            </a:r>
            <a:br>
              <a:rPr lang="en-US" b="1" dirty="0" smtClean="0"/>
            </a:br>
            <a:r>
              <a:rPr lang="en-US" dirty="0" smtClean="0"/>
              <a:t>la </a:t>
            </a:r>
            <a:r>
              <a:rPr lang="en-US" dirty="0" err="1" smtClean="0"/>
              <a:t>sequenza</a:t>
            </a:r>
            <a:r>
              <a:rPr lang="en-US" dirty="0" smtClean="0"/>
              <a:t> </a:t>
            </a:r>
            <a:r>
              <a:rPr lang="it-IT" dirty="0" smtClean="0"/>
              <a:t>è </a:t>
            </a:r>
            <a:r>
              <a:rPr lang="it-IT" dirty="0"/>
              <a:t>interamente contenuta in memoria </a:t>
            </a:r>
            <a:r>
              <a:rPr lang="it-IT" dirty="0" smtClean="0"/>
              <a:t>centrale</a:t>
            </a:r>
          </a:p>
          <a:p>
            <a:pPr algn="l"/>
            <a:r>
              <a:rPr lang="it-IT" b="1" dirty="0" smtClean="0"/>
              <a:t>Esterno: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la sequenza è (almeno parzialmente) contenuta in un file</a:t>
            </a:r>
            <a:endParaRPr lang="en-US" b="1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Ordinamento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posto</a:t>
            </a:r>
            <a:r>
              <a:rPr lang="en-US" dirty="0" smtClean="0"/>
              <a:t>- non </a:t>
            </a:r>
            <a:r>
              <a:rPr lang="en-US" dirty="0" err="1" smtClean="0"/>
              <a:t>sul</a:t>
            </a:r>
            <a:r>
              <a:rPr lang="en-US" dirty="0" smtClean="0"/>
              <a:t> </a:t>
            </a:r>
            <a:r>
              <a:rPr lang="en-US" dirty="0" err="1" smtClean="0"/>
              <a:t>posto</a:t>
            </a:r>
            <a:endParaRPr lang="en-US" dirty="0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l"/>
            <a:r>
              <a:rPr lang="en-US" b="1" dirty="0" err="1" smtClean="0"/>
              <a:t>Sul</a:t>
            </a:r>
            <a:r>
              <a:rPr lang="en-US" b="1" dirty="0" smtClean="0"/>
              <a:t> </a:t>
            </a:r>
            <a:r>
              <a:rPr lang="en-US" b="1" dirty="0" err="1" smtClean="0"/>
              <a:t>posto</a:t>
            </a:r>
            <a:r>
              <a:rPr lang="en-US" b="1" dirty="0" smtClean="0"/>
              <a:t>:</a:t>
            </a:r>
            <a:r>
              <a:rPr lang="en-US" b="1" dirty="0"/>
              <a:t/>
            </a:r>
            <a:br>
              <a:rPr lang="en-US" b="1" dirty="0"/>
            </a:br>
            <a:r>
              <a:rPr lang="en-US" dirty="0"/>
              <a:t>la </a:t>
            </a:r>
            <a:r>
              <a:rPr lang="en-US" dirty="0" err="1"/>
              <a:t>sequenza</a:t>
            </a:r>
            <a:r>
              <a:rPr lang="en-US" dirty="0"/>
              <a:t> </a:t>
            </a:r>
            <a:r>
              <a:rPr lang="it-IT" dirty="0" smtClean="0"/>
              <a:t>ordinata sostituisce la sequenza originale</a:t>
            </a:r>
            <a:endParaRPr lang="it-IT" dirty="0"/>
          </a:p>
          <a:p>
            <a:pPr algn="l"/>
            <a:r>
              <a:rPr lang="it-IT" b="1" dirty="0"/>
              <a:t>Esterno: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la sequenza </a:t>
            </a:r>
            <a:r>
              <a:rPr lang="it-IT" dirty="0" smtClean="0"/>
              <a:t>ordinata non sostituisce la sequenza originale</a:t>
            </a:r>
            <a:endParaRPr lang="en-US" b="1" dirty="0"/>
          </a:p>
          <a:p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Problema</a:t>
            </a:r>
            <a:r>
              <a:rPr lang="en-US" dirty="0"/>
              <a:t> di </a:t>
            </a:r>
            <a:r>
              <a:rPr lang="en-US" dirty="0" err="1" smtClean="0"/>
              <a:t>Ordinamento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/>
              <a:t>T</a:t>
            </a:r>
            <a:r>
              <a:rPr lang="en-US" dirty="0" err="1" smtClean="0"/>
              <a:t>erminologia</a:t>
            </a:r>
            <a:r>
              <a:rPr lang="en-US" dirty="0" smtClean="0"/>
              <a:t>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52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Problema</a:t>
            </a:r>
            <a:r>
              <a:rPr lang="en-US" dirty="0" smtClean="0"/>
              <a:t> </a:t>
            </a:r>
            <a:r>
              <a:rPr lang="en-US" dirty="0" err="1" smtClean="0"/>
              <a:t>dell’Ordinamento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Terminologia</a:t>
            </a:r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it-IT" b="1" dirty="0" smtClean="0"/>
              <a:t>Ordinamento stabile: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quando </a:t>
            </a:r>
            <a:r>
              <a:rPr lang="it-IT" dirty="0"/>
              <a:t>si aggiunge il vincolo </a:t>
            </a:r>
            <a:r>
              <a:rPr lang="it-IT" dirty="0" smtClean="0"/>
              <a:t>che </a:t>
            </a:r>
            <a:r>
              <a:rPr lang="it-IT" dirty="0"/>
              <a:t>nella sequenza </a:t>
            </a:r>
            <a:r>
              <a:rPr lang="it-IT" dirty="0" smtClean="0"/>
              <a:t>finale </a:t>
            </a:r>
            <a:r>
              <a:rPr lang="it-IT" dirty="0"/>
              <a:t>gli elementi equivalenti mantengano lo stesso ordine </a:t>
            </a:r>
            <a:r>
              <a:rPr lang="it-IT" dirty="0" smtClean="0"/>
              <a:t>relativo</a:t>
            </a:r>
          </a:p>
        </p:txBody>
      </p:sp>
    </p:spTree>
    <p:extLst>
      <p:ext uri="{BB962C8B-B14F-4D97-AF65-F5344CB8AC3E}">
        <p14:creationId xmlns:p14="http://schemas.microsoft.com/office/powerpoint/2010/main" val="952573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Considerazioni</a:t>
            </a:r>
            <a:r>
              <a:rPr lang="en-US" dirty="0" smtClean="0"/>
              <a:t> </a:t>
            </a:r>
            <a:r>
              <a:rPr lang="en-US" dirty="0" err="1" smtClean="0"/>
              <a:t>Implementative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 </a:t>
            </a:r>
            <a:r>
              <a:rPr lang="en-US" dirty="0" err="1" smtClean="0"/>
              <a:t>Sequenze</a:t>
            </a:r>
            <a:r>
              <a:rPr lang="en-US" dirty="0" smtClean="0"/>
              <a:t> le </a:t>
            </a:r>
            <a:r>
              <a:rPr lang="en-US" dirty="0" err="1" smtClean="0"/>
              <a:t>rappresentiamo</a:t>
            </a:r>
            <a:r>
              <a:rPr lang="en-US" dirty="0" smtClean="0"/>
              <a:t> </a:t>
            </a:r>
            <a:r>
              <a:rPr lang="en-US" dirty="0" err="1" smtClean="0"/>
              <a:t>sempre</a:t>
            </a:r>
            <a:r>
              <a:rPr lang="en-US" dirty="0" smtClean="0"/>
              <a:t> con </a:t>
            </a:r>
            <a:r>
              <a:rPr lang="en-US" dirty="0" err="1" smtClean="0"/>
              <a:t>vettori</a:t>
            </a:r>
            <a:endParaRPr lang="en-US" dirty="0" smtClean="0"/>
          </a:p>
          <a:p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Algoritmi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studiamo</a:t>
            </a:r>
            <a:r>
              <a:rPr lang="en-US" dirty="0" smtClean="0"/>
              <a:t>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tutti</a:t>
            </a:r>
            <a:r>
              <a:rPr lang="en-US" dirty="0" smtClean="0"/>
              <a:t> per </a:t>
            </a:r>
            <a:r>
              <a:rPr lang="en-US" dirty="0" err="1" smtClean="0"/>
              <a:t>ordinamento</a:t>
            </a:r>
            <a:r>
              <a:rPr lang="en-US" dirty="0" smtClean="0"/>
              <a:t> </a:t>
            </a:r>
            <a:r>
              <a:rPr lang="en-US" dirty="0" err="1" smtClean="0"/>
              <a:t>interno</a:t>
            </a:r>
            <a:endParaRPr lang="en-US" dirty="0" smtClean="0"/>
          </a:p>
          <a:p>
            <a:r>
              <a:rPr lang="en-US" dirty="0" err="1" smtClean="0"/>
              <a:t>Assumiamo</a:t>
            </a:r>
            <a:r>
              <a:rPr lang="en-US" dirty="0" smtClean="0"/>
              <a:t> di </a:t>
            </a:r>
            <a:r>
              <a:rPr lang="en-US" dirty="0" err="1" smtClean="0"/>
              <a:t>realizzare</a:t>
            </a:r>
            <a:r>
              <a:rPr lang="en-US" dirty="0" smtClean="0"/>
              <a:t> </a:t>
            </a:r>
            <a:r>
              <a:rPr lang="en-US" dirty="0" err="1" smtClean="0"/>
              <a:t>tutti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algoritmi</a:t>
            </a:r>
            <a:r>
              <a:rPr lang="en-US" dirty="0" smtClean="0"/>
              <a:t> </a:t>
            </a:r>
            <a:r>
              <a:rPr lang="en-US" dirty="0" err="1" smtClean="0"/>
              <a:t>nella</a:t>
            </a:r>
            <a:r>
              <a:rPr lang="en-US" dirty="0" smtClean="0"/>
              <a:t> forma “</a:t>
            </a:r>
            <a:r>
              <a:rPr lang="en-US" dirty="0" err="1" smtClean="0"/>
              <a:t>sul-posto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Realizziamo</a:t>
            </a:r>
            <a:r>
              <a:rPr lang="en-US" dirty="0" smtClean="0"/>
              <a:t> le </a:t>
            </a:r>
            <a:r>
              <a:rPr lang="en-US" dirty="0" err="1" smtClean="0"/>
              <a:t>operazioni</a:t>
            </a:r>
            <a:r>
              <a:rPr lang="en-US" dirty="0" smtClean="0"/>
              <a:t> con </a:t>
            </a:r>
            <a:r>
              <a:rPr lang="en-US" dirty="0" err="1" smtClean="0"/>
              <a:t>funzioni</a:t>
            </a:r>
            <a:r>
              <a:rPr lang="en-US" dirty="0" smtClean="0"/>
              <a:t> dedicate</a:t>
            </a:r>
          </a:p>
          <a:p>
            <a:r>
              <a:rPr lang="en-US" dirty="0" smtClean="0"/>
              <a:t>I </a:t>
            </a:r>
            <a:r>
              <a:rPr lang="en-US" dirty="0" err="1" smtClean="0"/>
              <a:t>diagrammi</a:t>
            </a:r>
            <a:r>
              <a:rPr lang="en-US" dirty="0" smtClean="0"/>
              <a:t> di </a:t>
            </a:r>
            <a:r>
              <a:rPr lang="en-US" dirty="0" err="1" smtClean="0"/>
              <a:t>flusso</a:t>
            </a:r>
            <a:r>
              <a:rPr lang="en-US" dirty="0" smtClean="0"/>
              <a:t> </a:t>
            </a:r>
            <a:r>
              <a:rPr lang="en-US" dirty="0" err="1" smtClean="0"/>
              <a:t>rappresentano</a:t>
            </a:r>
            <a:r>
              <a:rPr lang="en-US" dirty="0" smtClean="0"/>
              <a:t> la </a:t>
            </a:r>
            <a:r>
              <a:rPr lang="en-US" dirty="0" err="1" smtClean="0"/>
              <a:t>funzione</a:t>
            </a:r>
            <a:r>
              <a:rPr lang="en-US" dirty="0" smtClean="0"/>
              <a:t> non </a:t>
            </a:r>
            <a:r>
              <a:rPr lang="en-US" dirty="0" err="1" smtClean="0"/>
              <a:t>il</a:t>
            </a:r>
            <a:r>
              <a:rPr lang="en-US" dirty="0" smtClean="0"/>
              <a:t> “</a:t>
            </a:r>
            <a:r>
              <a:rPr lang="en-US" dirty="0" err="1" smtClean="0"/>
              <a:t>programma</a:t>
            </a:r>
            <a:r>
              <a:rPr lang="en-US" dirty="0" smtClean="0"/>
              <a:t> </a:t>
            </a:r>
            <a:r>
              <a:rPr lang="en-US" dirty="0" err="1" smtClean="0"/>
              <a:t>principale</a:t>
            </a:r>
            <a:r>
              <a:rPr lang="en-US" dirty="0" smtClean="0"/>
              <a:t>” (I/O non ci </a:t>
            </a:r>
            <a:r>
              <a:rPr lang="en-US" dirty="0" err="1" smtClean="0"/>
              <a:t>interessa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4438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195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IDEA BASE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1" indent="0" algn="just">
              <a:buNone/>
            </a:pPr>
            <a:r>
              <a:rPr lang="it-IT" dirty="0" smtClean="0"/>
              <a:t>cerca </a:t>
            </a:r>
            <a:r>
              <a:rPr lang="it-IT" dirty="0"/>
              <a:t>il minimo dell'array di partenza, </a:t>
            </a:r>
            <a:r>
              <a:rPr lang="it-IT" dirty="0" smtClean="0"/>
              <a:t>posizionalo </a:t>
            </a:r>
            <a:r>
              <a:rPr lang="it-IT" dirty="0"/>
              <a:t>nella prima posizione dell'array ordinato. Quindi </a:t>
            </a:r>
            <a:r>
              <a:rPr lang="it-IT" dirty="0" smtClean="0"/>
              <a:t>scegli </a:t>
            </a:r>
            <a:r>
              <a:rPr lang="it-IT" dirty="0"/>
              <a:t>il minimo </a:t>
            </a:r>
            <a:r>
              <a:rPr lang="it-IT" dirty="0" smtClean="0"/>
              <a:t>tra elementi </a:t>
            </a:r>
            <a:r>
              <a:rPr lang="it-IT" dirty="0"/>
              <a:t>rimanenti, </a:t>
            </a:r>
            <a:r>
              <a:rPr lang="it-IT" dirty="0" smtClean="0"/>
              <a:t>posizionalo </a:t>
            </a:r>
            <a:r>
              <a:rPr lang="it-IT" dirty="0"/>
              <a:t>nella seconda posizione dell'array ordinato, </a:t>
            </a:r>
            <a:r>
              <a:rPr lang="it-IT" dirty="0" smtClean="0"/>
              <a:t>… e così fino ad esaurimento del vettore</a:t>
            </a:r>
            <a:endParaRPr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</a:t>
            </a:r>
            <a:br>
              <a:rPr lang="en-US" dirty="0" smtClean="0"/>
            </a:br>
            <a:r>
              <a:rPr lang="en-US" dirty="0" err="1" smtClean="0"/>
              <a:t>Ordinamento</a:t>
            </a:r>
            <a:r>
              <a:rPr lang="en-US" dirty="0" smtClean="0"/>
              <a:t> per </a:t>
            </a:r>
            <a:r>
              <a:rPr lang="en-US" dirty="0" err="1" smtClean="0"/>
              <a:t>Selezione</a:t>
            </a:r>
            <a:endParaRPr lang="en-US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941" y="2169655"/>
            <a:ext cx="1116140" cy="322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7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  <a:br>
              <a:rPr lang="en-US" dirty="0"/>
            </a:br>
            <a:r>
              <a:rPr lang="en-US" dirty="0" err="1"/>
              <a:t>Ordinamento</a:t>
            </a:r>
            <a:r>
              <a:rPr lang="en-US" dirty="0"/>
              <a:t> per </a:t>
            </a:r>
            <a:r>
              <a:rPr lang="en-US" dirty="0" err="1"/>
              <a:t>Selezione</a:t>
            </a:r>
            <a:endParaRPr lang="en-US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222" y="1058734"/>
            <a:ext cx="4286142" cy="5601820"/>
          </a:xfrm>
        </p:spPr>
      </p:pic>
    </p:spTree>
    <p:extLst>
      <p:ext uri="{BB962C8B-B14F-4D97-AF65-F5344CB8AC3E}">
        <p14:creationId xmlns:p14="http://schemas.microsoft.com/office/powerpoint/2010/main" val="88761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3615</TotalTime>
  <Words>732</Words>
  <Application>Microsoft Office PowerPoint</Application>
  <PresentationFormat>Presentazione su schermo (4:3)</PresentationFormat>
  <Paragraphs>159</Paragraphs>
  <Slides>29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9" baseType="lpstr">
      <vt:lpstr>Andale Mono</vt:lpstr>
      <vt:lpstr>Arial</vt:lpstr>
      <vt:lpstr>Calibri</vt:lpstr>
      <vt:lpstr>Courier New</vt:lpstr>
      <vt:lpstr>DejaVu Sans</vt:lpstr>
      <vt:lpstr>Droid Sans Fallback</vt:lpstr>
      <vt:lpstr>FreeSans</vt:lpstr>
      <vt:lpstr>Tahoma</vt:lpstr>
      <vt:lpstr>Times New Roman</vt:lpstr>
      <vt:lpstr>Title1</vt:lpstr>
      <vt:lpstr>Algoritmi di Ordinamento  (I)</vt:lpstr>
      <vt:lpstr>Agenda Algoritmi di Ordinamento</vt:lpstr>
      <vt:lpstr>Problema di Ordinamento</vt:lpstr>
      <vt:lpstr>Problema di Ordinamento - Terminologia -</vt:lpstr>
      <vt:lpstr>Il Problema dell’Ordinamento - Terminologia -</vt:lpstr>
      <vt:lpstr>Considerazioni Implementative</vt:lpstr>
      <vt:lpstr>Selection Sort</vt:lpstr>
      <vt:lpstr>Selection Sort Ordinamento per Selezione</vt:lpstr>
      <vt:lpstr>Selection Sort Ordinamento per Selezione</vt:lpstr>
      <vt:lpstr>Selection Sort Ordinamento per Selezione</vt:lpstr>
      <vt:lpstr>Insertion Sort</vt:lpstr>
      <vt:lpstr>Insertion Sort Ordinamento per Selezione</vt:lpstr>
      <vt:lpstr>Insertion Sort Ordinamento per Selezione</vt:lpstr>
      <vt:lpstr>Insertion Sort Inserimento in Ordine</vt:lpstr>
      <vt:lpstr>Insertion Sort Ordinamento per Selezione</vt:lpstr>
      <vt:lpstr>Insertion Sort Ordinamento per Selezione</vt:lpstr>
      <vt:lpstr>Bubble Sort</vt:lpstr>
      <vt:lpstr>Bubble Sort Ordinamento per Selezione</vt:lpstr>
      <vt:lpstr>Bubble Sort Inserimento in Ordine</vt:lpstr>
      <vt:lpstr>Merge Sort</vt:lpstr>
      <vt:lpstr>Merge Sort Ordinamento per Fusione</vt:lpstr>
      <vt:lpstr>Merge Sort Ordinamento per Fusione</vt:lpstr>
      <vt:lpstr>Presentazione standard di PowerPoint</vt:lpstr>
      <vt:lpstr>Merge Sort Ordinamento per Selezione</vt:lpstr>
      <vt:lpstr>Presentazione standard di PowerPoint</vt:lpstr>
      <vt:lpstr>Merge Sort Ordinamento per Selezione</vt:lpstr>
      <vt:lpstr>Merge Sort Ordinamento per Selezione</vt:lpstr>
      <vt:lpstr>QuickSort</vt:lpstr>
      <vt:lpstr>TODO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Massimiliano Rak</dc:creator>
  <cp:lastModifiedBy>Massimiliano Rak</cp:lastModifiedBy>
  <cp:revision>195</cp:revision>
  <dcterms:modified xsi:type="dcterms:W3CDTF">2017-02-24T10:09:04Z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</Properties>
</file>