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99" r:id="rId2"/>
    <p:sldId id="300" r:id="rId3"/>
    <p:sldId id="312" r:id="rId4"/>
    <p:sldId id="313" r:id="rId5"/>
    <p:sldId id="338" r:id="rId6"/>
    <p:sldId id="314" r:id="rId7"/>
    <p:sldId id="315" r:id="rId8"/>
    <p:sldId id="316" r:id="rId9"/>
    <p:sldId id="339" r:id="rId10"/>
    <p:sldId id="322" r:id="rId11"/>
    <p:sldId id="323" r:id="rId12"/>
    <p:sldId id="340" r:id="rId13"/>
    <p:sldId id="324" r:id="rId14"/>
    <p:sldId id="326" r:id="rId15"/>
    <p:sldId id="341" r:id="rId16"/>
    <p:sldId id="325" r:id="rId17"/>
    <p:sldId id="342" r:id="rId18"/>
    <p:sldId id="327" r:id="rId19"/>
    <p:sldId id="328" r:id="rId20"/>
    <p:sldId id="329" r:id="rId21"/>
    <p:sldId id="330" r:id="rId22"/>
    <p:sldId id="343" r:id="rId23"/>
    <p:sldId id="331" r:id="rId24"/>
    <p:sldId id="334" r:id="rId25"/>
    <p:sldId id="335" r:id="rId26"/>
    <p:sldId id="345" r:id="rId27"/>
    <p:sldId id="34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6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03C8F5A3-96E7-4340-919A-2EB1CC83EF37}" type="slidenum">
              <a:t>‹N›</a:t>
            </a:fld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2472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Figura a mano libera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000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immagine diapositiva 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0560" cy="34275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7" name="Segnaposto note 6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en-US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036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000"/>
            <a:ext cx="297000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E4C78C9-04C3-45F1-8743-B27026353D9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807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9883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10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6975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42462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42168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21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108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24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9051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51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51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05180" y="1585425"/>
            <a:ext cx="8228160" cy="397512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  <a:lvl2pPr>
              <a:defRPr/>
            </a:lvl2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6" name="Titolo 1"/>
          <p:cNvSpPr txBox="1">
            <a:spLocks/>
          </p:cNvSpPr>
          <p:nvPr userDrawn="1"/>
        </p:nvSpPr>
        <p:spPr>
          <a:xfrm>
            <a:off x="4722778" y="208089"/>
            <a:ext cx="4168303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lvl1pPr marL="0" marR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1" i="0" u="none" strike="noStrike" kern="1200" cap="none" baseline="0">
                <a:ln>
                  <a:noFill/>
                </a:ln>
                <a:solidFill>
                  <a:srgbClr val="666666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crgbClr r="0" g="0" b="0">
                    <a:alpha val="0"/>
                  </a:scrgbClr>
                </a:highlight>
                <a:latin typeface="Tahoma" pitchFamily="34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4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685799" y="2564999"/>
            <a:ext cx="7770959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2"/>
          </p:nvPr>
        </p:nvSpPr>
        <p:spPr>
          <a:xfrm>
            <a:off x="7524719" y="6410160"/>
            <a:ext cx="1160640" cy="3304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333399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3"/>
          </p:nvPr>
        </p:nvSpPr>
        <p:spPr>
          <a:xfrm>
            <a:off x="1676160" y="6248160"/>
            <a:ext cx="5686200" cy="330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808080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r>
              <a:rPr lang="en-US"/>
              <a:t>Elementi di Programmazione A.A. 2016-2017</a:t>
            </a:r>
          </a:p>
        </p:txBody>
      </p:sp>
      <p:sp>
        <p:nvSpPr>
          <p:cNvPr id="5" name="Figura a mano libera 4"/>
          <p:cNvSpPr/>
          <p:nvPr/>
        </p:nvSpPr>
        <p:spPr>
          <a:xfrm>
            <a:off x="468360" y="6410160"/>
            <a:ext cx="1198440" cy="331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>
            <a:no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Figura a mano libera 6"/>
          <p:cNvSpPr/>
          <p:nvPr/>
        </p:nvSpPr>
        <p:spPr>
          <a:xfrm flipV="1">
            <a:off x="0" y="6092999"/>
            <a:ext cx="9144000" cy="7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29FCF"/>
              </a:gs>
              <a:gs pos="100000">
                <a:srgbClr val="AEA79F"/>
              </a:gs>
            </a:gsLst>
            <a:lin ang="4500000"/>
          </a:gradFill>
          <a:ln w="9360" cap="sq">
            <a:solidFill>
              <a:srgbClr val="0033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157320" y="92160"/>
            <a:ext cx="4414680" cy="11890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1800" b="1" i="0" u="none" strike="noStrike" kern="1200" cap="none" baseline="0">
          <a:ln>
            <a:noFill/>
          </a:ln>
          <a:solidFill>
            <a:srgbClr val="666666"/>
          </a:solidFill>
          <a:effectLst>
            <a:outerShdw dist="17961" dir="2700000">
              <a:scrgbClr r="0" g="0" b="0"/>
            </a:outerShdw>
          </a:effectLst>
          <a:highlight>
            <a:scrgbClr r="0" g="0" b="0">
              <a:alpha val="0"/>
            </a:scrgbClr>
          </a:highlight>
          <a:latin typeface="Tahoma" pitchFamily="34"/>
        </a:defRPr>
      </a:lvl1pPr>
    </p:titleStyle>
    <p:bodyStyle>
      <a:lvl1pPr marL="342720" marR="0" indent="-342720" algn="ctr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24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ahom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Somma</a:t>
            </a:r>
            <a:r>
              <a:rPr lang="en-US" dirty="0" smtClean="0"/>
              <a:t> di due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Dati due vettori V1 e V2 calcolare il vettore dato dalla somma dei suoi elementi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V1 e V2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V=V1+V2: Ɐi V[i]=V1[i]+V2[i]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</a:t>
            </a:r>
            <a:r>
              <a:rPr lang="en-US" dirty="0"/>
              <a:t> di due </a:t>
            </a:r>
            <a:r>
              <a:rPr lang="en-US" dirty="0" err="1"/>
              <a:t>vettori</a:t>
            </a:r>
            <a:endParaRPr lang="en-US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6" y="1368776"/>
            <a:ext cx="3979719" cy="4548250"/>
          </a:xfrm>
        </p:spPr>
      </p:pic>
    </p:spTree>
    <p:extLst>
      <p:ext uri="{BB962C8B-B14F-4D97-AF65-F5344CB8AC3E}">
        <p14:creationId xmlns:p14="http://schemas.microsoft.com/office/powerpoint/2010/main" val="12875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</a:t>
            </a:r>
            <a:r>
              <a:rPr lang="en-US" dirty="0"/>
              <a:t> di due </a:t>
            </a:r>
            <a:r>
              <a:rPr lang="en-US" dirty="0" err="1"/>
              <a:t>vettori</a:t>
            </a:r>
            <a:endParaRPr lang="en-US" dirty="0"/>
          </a:p>
        </p:txBody>
      </p:sp>
      <p:sp>
        <p:nvSpPr>
          <p:cNvPr id="5" name="Segnaposto contenuto 7"/>
          <p:cNvSpPr>
            <a:spLocks noGrp="1"/>
          </p:cNvSpPr>
          <p:nvPr>
            <p:ph sz="half" idx="2"/>
          </p:nvPr>
        </p:nvSpPr>
        <p:spPr>
          <a:xfrm>
            <a:off x="4894118" y="1604963"/>
            <a:ext cx="4094017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V1[%d]:",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		gets(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V1[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V2[%d]:",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		gets(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]=V1[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]+V2[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4894118" y="4566501"/>
            <a:ext cx="3366655" cy="1300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Corrisponde</a:t>
            </a:r>
            <a:r>
              <a:rPr lang="en-US" dirty="0" smtClean="0"/>
              <a:t> al </a:t>
            </a:r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?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5496791" y="5580063"/>
            <a:ext cx="3394290" cy="976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NO: QUALE E’ LA DIFFERENZA?</a:t>
            </a:r>
            <a:endParaRPr lang="en-US" dirty="0"/>
          </a:p>
        </p:txBody>
      </p:sp>
      <p:pic>
        <p:nvPicPr>
          <p:cNvPr id="8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6" y="1368776"/>
            <a:ext cx="3979719" cy="4548250"/>
          </a:xfrm>
        </p:spPr>
      </p:pic>
    </p:spTree>
    <p:extLst>
      <p:ext uri="{BB962C8B-B14F-4D97-AF65-F5344CB8AC3E}">
        <p14:creationId xmlns:p14="http://schemas.microsoft.com/office/powerpoint/2010/main" val="392823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scalare</a:t>
            </a:r>
            <a:r>
              <a:rPr lang="en-US" dirty="0" smtClean="0"/>
              <a:t> di due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Dati due vettori V1 e V2 calcolare il prodotto scalare di due vettori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V1 e V2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v=V1*V2</a:t>
            </a:r>
            <a:r>
              <a:rPr lang="it-IT" sz="2000" dirty="0"/>
              <a:t>=</a:t>
            </a:r>
            <a:r>
              <a:rPr lang="it-IT" sz="2000" dirty="0" smtClean="0"/>
              <a:t> ∑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 V1[i]*V2[i]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Scalare</a:t>
            </a:r>
            <a:endParaRPr lang="en-US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1273774"/>
            <a:ext cx="4094018" cy="4678877"/>
          </a:xfrm>
        </p:spPr>
      </p:pic>
    </p:spTree>
    <p:extLst>
      <p:ext uri="{BB962C8B-B14F-4D97-AF65-F5344CB8AC3E}">
        <p14:creationId xmlns:p14="http://schemas.microsoft.com/office/powerpoint/2010/main" val="285180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Scalare</a:t>
            </a:r>
            <a:endParaRPr lang="en-US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1273774"/>
            <a:ext cx="4094018" cy="4678877"/>
          </a:xfrm>
        </p:spPr>
      </p:pic>
      <p:sp>
        <p:nvSpPr>
          <p:cNvPr id="4" name="Segnaposto contenuto 7"/>
          <p:cNvSpPr>
            <a:spLocks noGrp="1"/>
          </p:cNvSpPr>
          <p:nvPr>
            <p:ph sz="half" idx="2"/>
          </p:nvPr>
        </p:nvSpPr>
        <p:spPr>
          <a:xfrm>
            <a:off x="4894118" y="1604963"/>
            <a:ext cx="4094017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Prodotto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V1[%d]:",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		gets(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V1[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V2[%d]:",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		gets(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prodotto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+=V1[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]*V2[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Inversione</a:t>
            </a:r>
            <a:r>
              <a:rPr lang="en-US" dirty="0" smtClean="0"/>
              <a:t> di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vettore V generare il vettore V2 i cui elementi hanno posti invertiti rispetto a V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Esempio: V1= [1,2,3,4] V2=[4,3,2,1]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V2 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0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Inversione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in un </a:t>
            </a:r>
            <a:r>
              <a:rPr lang="en-US" dirty="0" err="1" smtClean="0"/>
              <a:t>vettore</a:t>
            </a:r>
            <a:endParaRPr lang="en-US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7" y="1445746"/>
            <a:ext cx="4010891" cy="4621244"/>
          </a:xfrm>
        </p:spPr>
      </p:pic>
      <p:grpSp>
        <p:nvGrpSpPr>
          <p:cNvPr id="62" name="Gruppo 61"/>
          <p:cNvGrpSpPr/>
          <p:nvPr/>
        </p:nvGrpSpPr>
        <p:grpSpPr>
          <a:xfrm>
            <a:off x="4944341" y="1445746"/>
            <a:ext cx="3611709" cy="374076"/>
            <a:chOff x="4944341" y="1445746"/>
            <a:chExt cx="3611709" cy="374076"/>
          </a:xfrm>
        </p:grpSpPr>
        <p:sp>
          <p:nvSpPr>
            <p:cNvPr id="3" name="Rettangolo 2"/>
            <p:cNvSpPr/>
            <p:nvPr/>
          </p:nvSpPr>
          <p:spPr>
            <a:xfrm>
              <a:off x="4944341" y="1445747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5346448" y="1445749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6150662" y="144574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6552769" y="144574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5748555" y="1445748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7759090" y="144574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6954876" y="1445748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7356983" y="1445749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8161195" y="1445747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63" name="Gruppo 62"/>
          <p:cNvGrpSpPr/>
          <p:nvPr/>
        </p:nvGrpSpPr>
        <p:grpSpPr>
          <a:xfrm>
            <a:off x="4951593" y="2407546"/>
            <a:ext cx="3611709" cy="380425"/>
            <a:chOff x="4951593" y="2407546"/>
            <a:chExt cx="3611709" cy="380425"/>
          </a:xfrm>
        </p:grpSpPr>
        <p:sp>
          <p:nvSpPr>
            <p:cNvPr id="14" name="Rettangolo 13"/>
            <p:cNvSpPr/>
            <p:nvPr/>
          </p:nvSpPr>
          <p:spPr>
            <a:xfrm>
              <a:off x="4951593" y="241389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353700" y="2413898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6157914" y="2413895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6560021" y="2413895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5755807" y="2413897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7766342" y="2413895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6962128" y="2413897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7364235" y="2413898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8168447" y="241389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5" name="Connettore 4 24"/>
            <p:cNvCxnSpPr>
              <a:stCxn id="14" idx="0"/>
              <a:endCxn id="22" idx="0"/>
            </p:cNvCxnSpPr>
            <p:nvPr/>
          </p:nvCxnSpPr>
          <p:spPr>
            <a:xfrm rot="5400000" flipH="1" flipV="1">
              <a:off x="6757448" y="805469"/>
              <a:ext cx="12700" cy="3216854"/>
            </a:xfrm>
            <a:prstGeom prst="bentConnector3">
              <a:avLst>
                <a:gd name="adj1" fmla="val 1800000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o 63"/>
          <p:cNvGrpSpPr/>
          <p:nvPr/>
        </p:nvGrpSpPr>
        <p:grpSpPr>
          <a:xfrm>
            <a:off x="4937089" y="3382681"/>
            <a:ext cx="3611709" cy="374076"/>
            <a:chOff x="4937089" y="3382681"/>
            <a:chExt cx="3611709" cy="374076"/>
          </a:xfrm>
        </p:grpSpPr>
        <p:sp>
          <p:nvSpPr>
            <p:cNvPr id="26" name="Rettangolo 25"/>
            <p:cNvSpPr/>
            <p:nvPr/>
          </p:nvSpPr>
          <p:spPr>
            <a:xfrm>
              <a:off x="4937089" y="3382682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5339196" y="3382684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6143410" y="3382681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6545517" y="3382681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5741303" y="3382683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7751838" y="3382681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6947624" y="3382683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7349731" y="3382684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8153943" y="3382682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35" name="Connettore 4 34"/>
            <p:cNvCxnSpPr>
              <a:stCxn id="27" idx="0"/>
              <a:endCxn id="31" idx="0"/>
            </p:cNvCxnSpPr>
            <p:nvPr/>
          </p:nvCxnSpPr>
          <p:spPr>
            <a:xfrm rot="5400000" flipH="1" flipV="1">
              <a:off x="6742944" y="2176362"/>
              <a:ext cx="3" cy="2412642"/>
            </a:xfrm>
            <a:prstGeom prst="bentConnector3">
              <a:avLst>
                <a:gd name="adj1" fmla="val 7620100000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o 64"/>
          <p:cNvGrpSpPr/>
          <p:nvPr/>
        </p:nvGrpSpPr>
        <p:grpSpPr>
          <a:xfrm>
            <a:off x="4934169" y="4304309"/>
            <a:ext cx="3611709" cy="374076"/>
            <a:chOff x="4934169" y="4304309"/>
            <a:chExt cx="3611709" cy="374076"/>
          </a:xfrm>
        </p:grpSpPr>
        <p:sp>
          <p:nvSpPr>
            <p:cNvPr id="38" name="Rettangolo 37"/>
            <p:cNvSpPr/>
            <p:nvPr/>
          </p:nvSpPr>
          <p:spPr>
            <a:xfrm>
              <a:off x="4934169" y="4304310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5336276" y="4304312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6140490" y="4304309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6542597" y="4304309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5738383" y="4304311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3" name="Rettangolo 42"/>
            <p:cNvSpPr/>
            <p:nvPr/>
          </p:nvSpPr>
          <p:spPr>
            <a:xfrm>
              <a:off x="7748918" y="4304309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Rettangolo 43"/>
            <p:cNvSpPr/>
            <p:nvPr/>
          </p:nvSpPr>
          <p:spPr>
            <a:xfrm>
              <a:off x="6944704" y="4304311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7346811" y="4304312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8151023" y="4304310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47" name="Connettore 4 46"/>
            <p:cNvCxnSpPr>
              <a:stCxn id="42" idx="0"/>
              <a:endCxn id="45" idx="0"/>
            </p:cNvCxnSpPr>
            <p:nvPr/>
          </p:nvCxnSpPr>
          <p:spPr>
            <a:xfrm rot="16200000" flipH="1">
              <a:off x="6740024" y="3500097"/>
              <a:ext cx="1" cy="1608428"/>
            </a:xfrm>
            <a:prstGeom prst="bentConnector3">
              <a:avLst>
                <a:gd name="adj1" fmla="val -22860000000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o 65"/>
          <p:cNvGrpSpPr/>
          <p:nvPr/>
        </p:nvGrpSpPr>
        <p:grpSpPr>
          <a:xfrm>
            <a:off x="4958845" y="5225933"/>
            <a:ext cx="3611709" cy="374076"/>
            <a:chOff x="4958845" y="5225933"/>
            <a:chExt cx="3611709" cy="374076"/>
          </a:xfrm>
        </p:grpSpPr>
        <p:sp>
          <p:nvSpPr>
            <p:cNvPr id="50" name="Rettangolo 49"/>
            <p:cNvSpPr/>
            <p:nvPr/>
          </p:nvSpPr>
          <p:spPr>
            <a:xfrm>
              <a:off x="4958845" y="5225934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5360952" y="522593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52" name="Rettangolo 51"/>
            <p:cNvSpPr/>
            <p:nvPr/>
          </p:nvSpPr>
          <p:spPr>
            <a:xfrm>
              <a:off x="6165166" y="5225933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53" name="Rettangolo 52"/>
            <p:cNvSpPr/>
            <p:nvPr/>
          </p:nvSpPr>
          <p:spPr>
            <a:xfrm>
              <a:off x="6567273" y="5225933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4" name="Rettangolo 53"/>
            <p:cNvSpPr/>
            <p:nvPr/>
          </p:nvSpPr>
          <p:spPr>
            <a:xfrm>
              <a:off x="5763059" y="5225935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7773594" y="5225933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6" name="Rettangolo 55"/>
            <p:cNvSpPr/>
            <p:nvPr/>
          </p:nvSpPr>
          <p:spPr>
            <a:xfrm>
              <a:off x="6969380" y="5225935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7" name="Rettangolo 56"/>
            <p:cNvSpPr/>
            <p:nvPr/>
          </p:nvSpPr>
          <p:spPr>
            <a:xfrm>
              <a:off x="7371487" y="5225936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8" name="Rettangolo 57"/>
            <p:cNvSpPr/>
            <p:nvPr/>
          </p:nvSpPr>
          <p:spPr>
            <a:xfrm>
              <a:off x="8175699" y="5225934"/>
              <a:ext cx="394855" cy="374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59" name="Connettore 4 58"/>
            <p:cNvCxnSpPr>
              <a:stCxn id="52" idx="0"/>
              <a:endCxn id="56" idx="0"/>
            </p:cNvCxnSpPr>
            <p:nvPr/>
          </p:nvCxnSpPr>
          <p:spPr>
            <a:xfrm rot="16200000" flipH="1">
              <a:off x="6764700" y="4823827"/>
              <a:ext cx="2" cy="804214"/>
            </a:xfrm>
            <a:prstGeom prst="bentConnector3">
              <a:avLst>
                <a:gd name="adj1" fmla="val -11430000000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319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Inversione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in un </a:t>
            </a:r>
            <a:r>
              <a:rPr lang="en-US" dirty="0" err="1" smtClean="0"/>
              <a:t>vettore</a:t>
            </a:r>
            <a:endParaRPr lang="en-US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" y="1362619"/>
            <a:ext cx="4010891" cy="4621244"/>
          </a:xfrm>
        </p:spPr>
      </p:pic>
      <p:sp>
        <p:nvSpPr>
          <p:cNvPr id="7" name="Segnaposto contenuto 7"/>
          <p:cNvSpPr>
            <a:spLocks noGrp="1"/>
          </p:cNvSpPr>
          <p:nvPr>
            <p:ph sz="half" idx="2"/>
          </p:nvPr>
        </p:nvSpPr>
        <p:spPr>
          <a:xfrm>
            <a:off x="4894118" y="1604963"/>
            <a:ext cx="4094017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=0;i&lt;N/2;i++){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scambio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=V[N-i-1];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V[N-i-1]=V[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scambio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519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Matrici</a:t>
            </a:r>
            <a:endParaRPr lang="en-US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7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Massimo in un </a:t>
            </a:r>
            <a:r>
              <a:rPr lang="en-US" dirty="0" err="1"/>
              <a:t>vettore</a:t>
            </a:r>
            <a:endParaRPr lang="en-US" dirty="0"/>
          </a:p>
          <a:p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lineare</a:t>
            </a:r>
            <a:endParaRPr lang="en-US" dirty="0"/>
          </a:p>
          <a:p>
            <a:r>
              <a:rPr lang="en-US" dirty="0" err="1"/>
              <a:t>Somma</a:t>
            </a:r>
            <a:r>
              <a:rPr lang="en-US" dirty="0"/>
              <a:t> di due </a:t>
            </a:r>
            <a:r>
              <a:rPr lang="en-US" dirty="0" err="1"/>
              <a:t>vettori</a:t>
            </a:r>
            <a:endParaRPr lang="en-US" dirty="0"/>
          </a:p>
          <a:p>
            <a:r>
              <a:rPr lang="en-US" dirty="0" err="1"/>
              <a:t>Prodotto</a:t>
            </a:r>
            <a:r>
              <a:rPr lang="en-US" dirty="0"/>
              <a:t> </a:t>
            </a:r>
            <a:r>
              <a:rPr lang="en-US" dirty="0" err="1"/>
              <a:t>scalare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Matrici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Trasposta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Matrice</a:t>
            </a:r>
            <a:endParaRPr lang="en-US" dirty="0" smtClean="0"/>
          </a:p>
          <a:p>
            <a:r>
              <a:rPr lang="en-US" dirty="0" err="1" smtClean="0"/>
              <a:t>Prodotto</a:t>
            </a:r>
            <a:r>
              <a:rPr lang="en-US" dirty="0" smtClean="0"/>
              <a:t> di </a:t>
            </a:r>
            <a:r>
              <a:rPr lang="en-US" dirty="0" err="1" smtClean="0"/>
              <a:t>Matrici</a:t>
            </a:r>
            <a:endParaRPr lang="en-US" dirty="0" smtClean="0"/>
          </a:p>
          <a:p>
            <a:r>
              <a:rPr lang="en-US" dirty="0" err="1" smtClean="0"/>
              <a:t>Determinante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Matrice</a:t>
            </a:r>
            <a:r>
              <a:rPr lang="en-US" dirty="0" smtClean="0"/>
              <a:t> (TODO)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Trasposta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Matrice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testo 2"/>
              <p:cNvSpPr txBox="1">
                <a:spLocks noGrp="1"/>
              </p:cNvSpPr>
              <p:nvPr>
                <p:ph idx="1"/>
              </p:nvPr>
            </p:nvSpPr>
            <p:spPr/>
            <p:txBody>
              <a:bodyPr wrap="square"/>
              <a:lstStyle/>
              <a:p>
                <a:pPr marL="1440" lvl="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b="1" u="sng" dirty="0" smtClean="0"/>
                  <a:t>Problema</a:t>
                </a:r>
                <a:r>
                  <a:rPr lang="it-IT" sz="2000" b="1" dirty="0" smtClean="0"/>
                  <a:t>:</a:t>
                </a:r>
                <a:r>
                  <a:rPr lang="it-IT" sz="2000" dirty="0" smtClean="0"/>
                  <a:t> </a:t>
                </a:r>
              </a:p>
              <a:p>
                <a:pPr marL="1440" lvl="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dirty="0" smtClean="0"/>
                  <a:t>Dato una matrice M calcolare la matrice trasposta M</a:t>
                </a:r>
                <a:r>
                  <a:rPr lang="it-IT" sz="2000" baseline="30000" dirty="0" smtClean="0"/>
                  <a:t>t</a:t>
                </a:r>
                <a:r>
                  <a:rPr lang="it-IT" sz="2000" dirty="0" smtClean="0"/>
                  <a:t>: </a:t>
                </a:r>
                <a:r>
                  <a:rPr lang="it-IT" sz="2000" dirty="0" err="1" smtClean="0"/>
                  <a:t>m</a:t>
                </a:r>
                <a:r>
                  <a:rPr lang="it-IT" sz="2000" baseline="30000" dirty="0" err="1" smtClean="0"/>
                  <a:t>t</a:t>
                </a:r>
                <a:r>
                  <a:rPr lang="it-IT" sz="2000" baseline="-25000" dirty="0" err="1" smtClean="0"/>
                  <a:t>ij</a:t>
                </a:r>
                <a:r>
                  <a:rPr lang="it-IT" sz="2000" dirty="0" smtClean="0"/>
                  <a:t>=</a:t>
                </a:r>
                <a:r>
                  <a:rPr lang="it-IT" sz="2000" dirty="0" err="1" smtClean="0"/>
                  <a:t>m</a:t>
                </a:r>
                <a:r>
                  <a:rPr lang="it-IT" sz="2000" baseline="-25000" dirty="0" err="1" smtClean="0"/>
                  <a:t>ji</a:t>
                </a:r>
                <a:endParaRPr lang="it-IT" sz="2000" baseline="-25000" dirty="0" smtClean="0"/>
              </a:p>
              <a:p>
                <a:pPr marL="1440" lvl="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endParaRPr lang="it-IT" sz="2000" dirty="0" smtClean="0"/>
              </a:p>
              <a:p>
                <a:pPr marL="1440" lvl="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dirty="0" smtClean="0"/>
                  <a:t>Esempio: </a:t>
                </a:r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it-IT" sz="2000" dirty="0"/>
                          <m:t> </m:t>
                        </m:r>
                      </m:e>
                    </m:d>
                  </m:oMath>
                </a14:m>
                <a:r>
                  <a:rPr lang="it-IT" sz="2000" dirty="0" smtClean="0"/>
                  <a:t>  </a:t>
                </a:r>
                <a14:m>
                  <m:oMath xmlns:m="http://schemas.openxmlformats.org/officeDocument/2006/math">
                    <m:r>
                      <a:rPr lang="it-IT" sz="20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it-IT" sz="2000" b="0" i="1" baseline="3000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it-IT" sz="2000" dirty="0"/>
                          <m:t> </m:t>
                        </m:r>
                      </m:e>
                    </m:d>
                  </m:oMath>
                </a14:m>
                <a:endParaRPr lang="it-IT" sz="2000" dirty="0"/>
              </a:p>
              <a:p>
                <a:pPr marL="1440" lvl="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b="1" u="sng" dirty="0" smtClean="0"/>
                  <a:t>Input:</a:t>
                </a:r>
              </a:p>
              <a:p>
                <a:pPr marL="344340">
                  <a:spcBef>
                    <a:spcPts val="499"/>
                  </a:spcBef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dirty="0" smtClean="0"/>
                  <a:t>M</a:t>
                </a:r>
              </a:p>
              <a:p>
                <a:pPr marL="144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endParaRPr lang="it-IT" sz="2000" b="1" u="sng" dirty="0"/>
              </a:p>
              <a:p>
                <a:pPr marL="1440" indent="0">
                  <a:spcBef>
                    <a:spcPts val="499"/>
                  </a:spcBef>
                  <a:buNone/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b="1" u="sng" dirty="0" smtClean="0"/>
                  <a:t>Output</a:t>
                </a:r>
                <a:r>
                  <a:rPr lang="it-IT" sz="2000" b="1" u="sng" dirty="0"/>
                  <a:t>:</a:t>
                </a:r>
              </a:p>
              <a:p>
                <a:pPr marL="344340">
                  <a:spcBef>
                    <a:spcPts val="499"/>
                  </a:spcBef>
                  <a:tabLst>
                    <a:tab pos="457200" algn="l"/>
                    <a:tab pos="571320" algn="l"/>
                    <a:tab pos="1028520" algn="l"/>
                    <a:tab pos="1485719" algn="l"/>
                    <a:tab pos="1942919" algn="l"/>
                    <a:tab pos="2400119" algn="l"/>
                    <a:tab pos="2857319" algn="l"/>
                    <a:tab pos="3314520" algn="l"/>
                    <a:tab pos="3771719" algn="l"/>
                    <a:tab pos="4228920" algn="l"/>
                    <a:tab pos="4686119" algn="l"/>
                    <a:tab pos="5143320" algn="l"/>
                    <a:tab pos="5600520" algn="l"/>
                    <a:tab pos="6057720" algn="l"/>
                    <a:tab pos="6514920" algn="l"/>
                    <a:tab pos="6972120" algn="l"/>
                    <a:tab pos="7429320" algn="l"/>
                    <a:tab pos="7886520" algn="l"/>
                    <a:tab pos="8343720" algn="l"/>
                    <a:tab pos="8800920" algn="l"/>
                    <a:tab pos="9258120" algn="l"/>
                  </a:tabLst>
                </a:pPr>
                <a:r>
                  <a:rPr lang="it-IT" sz="2000" dirty="0" smtClean="0"/>
                  <a:t>M</a:t>
                </a:r>
                <a:r>
                  <a:rPr lang="it-IT" sz="2000" baseline="30000" dirty="0" smtClean="0"/>
                  <a:t>t</a:t>
                </a:r>
                <a:r>
                  <a:rPr lang="it-IT" sz="2000" dirty="0" smtClean="0"/>
                  <a:t> </a:t>
                </a:r>
                <a:endParaRPr lang="it-IT" sz="2000" dirty="0"/>
              </a:p>
            </p:txBody>
          </p:sp>
        </mc:Choice>
        <mc:Fallback xmlns="">
          <p:sp>
            <p:nvSpPr>
              <p:cNvPr id="3" name="Segnaposto testo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852" t="-1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570527" y="2329173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27" y="2329173"/>
                <a:ext cx="1682705" cy="11394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e 8"/>
          <p:cNvSpPr/>
          <p:nvPr/>
        </p:nvSpPr>
        <p:spPr>
          <a:xfrm>
            <a:off x="1215737" y="2306782"/>
            <a:ext cx="311727" cy="342900"/>
          </a:xfrm>
          <a:prstGeom prst="ellipse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/>
          <p:cNvSpPr/>
          <p:nvPr/>
        </p:nvSpPr>
        <p:spPr>
          <a:xfrm>
            <a:off x="682337" y="2705039"/>
            <a:ext cx="311727" cy="342900"/>
          </a:xfrm>
          <a:prstGeom prst="ellipse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7074478" y="2306782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78" y="2306782"/>
                <a:ext cx="1682705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/>
              <p:cNvSpPr txBox="1"/>
              <p:nvPr/>
            </p:nvSpPr>
            <p:spPr>
              <a:xfrm>
                <a:off x="2758300" y="2329173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300" y="2329173"/>
                <a:ext cx="1682705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ccia a destra 12"/>
          <p:cNvSpPr/>
          <p:nvPr/>
        </p:nvSpPr>
        <p:spPr>
          <a:xfrm>
            <a:off x="2327564" y="2705039"/>
            <a:ext cx="430736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4871741" y="2329173"/>
                <a:ext cx="168270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741" y="2329173"/>
                <a:ext cx="1682704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ccia a destra 14"/>
          <p:cNvSpPr/>
          <p:nvPr/>
        </p:nvSpPr>
        <p:spPr>
          <a:xfrm>
            <a:off x="4441005" y="2687659"/>
            <a:ext cx="430736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e 15"/>
          <p:cNvSpPr/>
          <p:nvPr/>
        </p:nvSpPr>
        <p:spPr>
          <a:xfrm>
            <a:off x="3922083" y="2306782"/>
            <a:ext cx="311727" cy="342900"/>
          </a:xfrm>
          <a:prstGeom prst="ellipse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2919291" y="3153273"/>
            <a:ext cx="311727" cy="342900"/>
          </a:xfrm>
          <a:prstGeom prst="ellipse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6123710" y="2727430"/>
            <a:ext cx="311727" cy="342900"/>
          </a:xfrm>
          <a:prstGeom prst="ellipse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5590310" y="3125687"/>
            <a:ext cx="311727" cy="342900"/>
          </a:xfrm>
          <a:prstGeom prst="ellipse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ccia a destra 19"/>
          <p:cNvSpPr/>
          <p:nvPr/>
        </p:nvSpPr>
        <p:spPr>
          <a:xfrm>
            <a:off x="6599093" y="2687659"/>
            <a:ext cx="430736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olo isoscele 20"/>
          <p:cNvSpPr/>
          <p:nvPr/>
        </p:nvSpPr>
        <p:spPr>
          <a:xfrm>
            <a:off x="682337" y="2306783"/>
            <a:ext cx="1475510" cy="1139414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angolo isoscele 21"/>
          <p:cNvSpPr/>
          <p:nvPr/>
        </p:nvSpPr>
        <p:spPr>
          <a:xfrm>
            <a:off x="2850018" y="2303012"/>
            <a:ext cx="1475510" cy="1139414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iangolo isoscele 22"/>
          <p:cNvSpPr/>
          <p:nvPr/>
        </p:nvSpPr>
        <p:spPr>
          <a:xfrm>
            <a:off x="5017699" y="2329173"/>
            <a:ext cx="1475510" cy="1139414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ttangolo arrotondato 23"/>
          <p:cNvSpPr/>
          <p:nvPr/>
        </p:nvSpPr>
        <p:spPr>
          <a:xfrm>
            <a:off x="2253232" y="4095693"/>
            <a:ext cx="4629529" cy="1402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Scambiamo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</a:t>
            </a:r>
            <a:r>
              <a:rPr lang="en-US" sz="2400" dirty="0" err="1" smtClean="0"/>
              <a:t>oltre</a:t>
            </a:r>
            <a:r>
              <a:rPr lang="en-US" sz="2400" dirty="0" smtClean="0"/>
              <a:t> la diagonal </a:t>
            </a:r>
            <a:r>
              <a:rPr lang="en-US" sz="2400" dirty="0" err="1" smtClean="0"/>
              <a:t>principale</a:t>
            </a: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46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Soluzione</a:t>
            </a:r>
            <a:r>
              <a:rPr lang="en-US" dirty="0"/>
              <a:t> di un Sistema </a:t>
            </a:r>
            <a:r>
              <a:rPr lang="en-US" dirty="0" err="1"/>
              <a:t>Lineare</a:t>
            </a:r>
            <a:endParaRPr lang="en-US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1284178"/>
            <a:ext cx="3345872" cy="4696690"/>
          </a:xfrm>
        </p:spPr>
      </p:pic>
      <p:sp>
        <p:nvSpPr>
          <p:cNvPr id="7" name="Segnaposto contenuto 7"/>
          <p:cNvSpPr>
            <a:spLocks noGrp="1"/>
          </p:cNvSpPr>
          <p:nvPr>
            <p:ph sz="half" idx="2"/>
          </p:nvPr>
        </p:nvSpPr>
        <p:spPr>
          <a:xfrm>
            <a:off x="4894118" y="1604963"/>
            <a:ext cx="4094017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for(j=i+1;j&lt;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M;j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scambio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=mat[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mat[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][j]=mat[j][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mat[j][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scambio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4031673" y="4956464"/>
            <a:ext cx="3252354" cy="13404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Funziona</a:t>
            </a:r>
            <a:r>
              <a:rPr lang="en-US" dirty="0" smtClean="0"/>
              <a:t> per </a:t>
            </a:r>
            <a:r>
              <a:rPr lang="en-US" dirty="0" err="1" smtClean="0"/>
              <a:t>matrici</a:t>
            </a:r>
            <a:r>
              <a:rPr lang="en-US" dirty="0" smtClean="0"/>
              <a:t> non quadrate?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0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Prodotto</a:t>
            </a:r>
            <a:r>
              <a:rPr lang="en-US" dirty="0" smtClean="0"/>
              <a:t> di </a:t>
            </a:r>
            <a:r>
              <a:rPr lang="en-US" dirty="0" err="1" smtClean="0"/>
              <a:t>Matrici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Date due matrici M1 e M2, calcolare la matrice prodotto riga per colonna  M1*M2.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M1[N][M],M2[M][K]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R[N][K]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sellaDiTesto 20"/>
              <p:cNvSpPr txBox="1"/>
              <p:nvPr/>
            </p:nvSpPr>
            <p:spPr>
              <a:xfrm>
                <a:off x="5189279" y="2490232"/>
                <a:ext cx="1606144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CasellaDiTes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279" y="2490232"/>
                <a:ext cx="1606144" cy="7174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Prodotto</a:t>
            </a:r>
            <a:r>
              <a:rPr lang="en-US" dirty="0"/>
              <a:t> di </a:t>
            </a:r>
            <a:r>
              <a:rPr lang="en-US" dirty="0" err="1"/>
              <a:t>Matrici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/>
              <p:cNvSpPr txBox="1"/>
              <p:nvPr/>
            </p:nvSpPr>
            <p:spPr>
              <a:xfrm>
                <a:off x="387963" y="2363894"/>
                <a:ext cx="1658467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3" y="2363894"/>
                <a:ext cx="1658467" cy="7184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/>
              <p:cNvSpPr txBox="1"/>
              <p:nvPr/>
            </p:nvSpPr>
            <p:spPr>
              <a:xfrm>
                <a:off x="2623705" y="2119745"/>
                <a:ext cx="112486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705" y="2119745"/>
                <a:ext cx="1124860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tangolo 11"/>
          <p:cNvSpPr/>
          <p:nvPr/>
        </p:nvSpPr>
        <p:spPr>
          <a:xfrm>
            <a:off x="671673" y="2527493"/>
            <a:ext cx="1091046" cy="103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2826328" y="2224982"/>
            <a:ext cx="114300" cy="92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ccia a destra 13"/>
          <p:cNvSpPr/>
          <p:nvPr/>
        </p:nvSpPr>
        <p:spPr>
          <a:xfrm>
            <a:off x="3979718" y="2597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e 15"/>
          <p:cNvSpPr/>
          <p:nvPr/>
        </p:nvSpPr>
        <p:spPr>
          <a:xfrm>
            <a:off x="5361708" y="2519611"/>
            <a:ext cx="467592" cy="285934"/>
          </a:xfrm>
          <a:prstGeom prst="ellipse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127325" y="257944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98413" y="1968754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398172" y="2545773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3066551" y="180441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sellaDiTesto 22"/>
              <p:cNvSpPr txBox="1"/>
              <p:nvPr/>
            </p:nvSpPr>
            <p:spPr>
              <a:xfrm>
                <a:off x="2411807" y="3613440"/>
                <a:ext cx="3299814" cy="1260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CasellaDiTes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807" y="3613440"/>
                <a:ext cx="3299814" cy="12603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63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Prodotto</a:t>
            </a:r>
            <a:r>
              <a:rPr lang="en-US" dirty="0"/>
              <a:t> di </a:t>
            </a:r>
            <a:r>
              <a:rPr lang="en-US" dirty="0" err="1"/>
              <a:t>Matrici</a:t>
            </a:r>
            <a:endParaRPr lang="en-US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3" y="981508"/>
            <a:ext cx="4457700" cy="5586211"/>
          </a:xfrm>
        </p:spPr>
      </p:pic>
    </p:spTree>
    <p:extLst>
      <p:ext uri="{BB962C8B-B14F-4D97-AF65-F5344CB8AC3E}">
        <p14:creationId xmlns:p14="http://schemas.microsoft.com/office/powerpoint/2010/main" val="153912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3" y="981508"/>
            <a:ext cx="4457700" cy="55862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Prodotto</a:t>
            </a:r>
            <a:r>
              <a:rPr lang="en-US" dirty="0"/>
              <a:t> di </a:t>
            </a:r>
            <a:r>
              <a:rPr lang="en-US" dirty="0" err="1"/>
              <a:t>Matrici</a:t>
            </a:r>
            <a:endParaRPr lang="en-US" dirty="0"/>
          </a:p>
        </p:txBody>
      </p:sp>
      <p:sp>
        <p:nvSpPr>
          <p:cNvPr id="4" name="Segnaposto contenuto 7"/>
          <p:cNvSpPr>
            <a:spLocks noGrp="1"/>
          </p:cNvSpPr>
          <p:nvPr>
            <p:ph sz="half" idx="2"/>
          </p:nvPr>
        </p:nvSpPr>
        <p:spPr>
          <a:xfrm>
            <a:off x="280555" y="1708872"/>
            <a:ext cx="4759036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i,j,k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for(k=0;k&lt;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K;k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res[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][k]=0;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for(j=0;j&lt;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M;j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res[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][k]+=mat1[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][j]*mat2[j][k];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smtClean="0"/>
              <a:t>Massimo in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vettore di N elementi, trovare il massimo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 ed i valore del vettore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Il massimo </a:t>
            </a:r>
            <a:r>
              <a:rPr lang="it-IT" sz="2000" dirty="0"/>
              <a:t>del </a:t>
            </a:r>
            <a:r>
              <a:rPr lang="it-IT" sz="2000" dirty="0" smtClean="0"/>
              <a:t>vettore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Massimo in un </a:t>
            </a:r>
            <a:r>
              <a:rPr lang="en-US" dirty="0" err="1"/>
              <a:t>vettore</a:t>
            </a:r>
            <a:endParaRPr lang="en-US" dirty="0"/>
          </a:p>
        </p:txBody>
      </p:sp>
      <p:pic>
        <p:nvPicPr>
          <p:cNvPr id="14" name="Segnaposto contenuto 1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1361990"/>
            <a:ext cx="4166754" cy="4652311"/>
          </a:xfrm>
        </p:spPr>
      </p:pic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Massimo in un </a:t>
            </a:r>
            <a:r>
              <a:rPr lang="en-US" dirty="0" err="1"/>
              <a:t>vettore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5195455" y="1604963"/>
            <a:ext cx="3489758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("Elemento %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d:",i</a:t>
            </a: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gets(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V[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max=V[0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if(max&lt;V[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max=V[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4" name="Segnaposto contenuto 1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1361990"/>
            <a:ext cx="4166754" cy="4652311"/>
          </a:xfrm>
        </p:spPr>
      </p:pic>
    </p:spTree>
    <p:extLst>
      <p:ext uri="{BB962C8B-B14F-4D97-AF65-F5344CB8AC3E}">
        <p14:creationId xmlns:p14="http://schemas.microsoft.com/office/powerpoint/2010/main" val="88761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Ricerca</a:t>
            </a:r>
            <a:r>
              <a:rPr lang="en-US" dirty="0" smtClean="0"/>
              <a:t> in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vettore di N elementi ed un elemento E, trovare la posizione di quell’elemento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 ed i valore del vettore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Elemento da cercare E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La posizione del </a:t>
            </a:r>
            <a:r>
              <a:rPr lang="it-IT" sz="2000" dirty="0" err="1" smtClean="0"/>
              <a:t>vell’elemento</a:t>
            </a:r>
            <a:r>
              <a:rPr lang="it-IT" sz="2000" dirty="0" smtClean="0"/>
              <a:t> </a:t>
            </a:r>
            <a:r>
              <a:rPr lang="it-IT" sz="2000" dirty="0"/>
              <a:t>n</a:t>
            </a:r>
            <a:r>
              <a:rPr lang="it-IT" sz="2000" dirty="0" smtClean="0"/>
              <a:t>el vettore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Ricerca</a:t>
            </a:r>
            <a:r>
              <a:rPr lang="en-US" dirty="0"/>
              <a:t> in un </a:t>
            </a:r>
            <a:r>
              <a:rPr lang="en-US" dirty="0" err="1"/>
              <a:t>vettore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04" y="1693718"/>
            <a:ext cx="3953996" cy="3996512"/>
          </a:xfrm>
        </p:spPr>
      </p:pic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C’è</a:t>
            </a:r>
            <a:r>
              <a:rPr lang="en-US" dirty="0" smtClean="0"/>
              <a:t> un </a:t>
            </a:r>
            <a:r>
              <a:rPr lang="en-US" dirty="0" err="1" smtClean="0"/>
              <a:t>errore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6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Ricerca</a:t>
            </a:r>
            <a:r>
              <a:rPr lang="en-US" dirty="0"/>
              <a:t> in un </a:t>
            </a:r>
            <a:r>
              <a:rPr lang="en-US" dirty="0" err="1"/>
              <a:t>vettore</a:t>
            </a:r>
            <a:endParaRPr lang="en-US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0" y="1683327"/>
            <a:ext cx="4876433" cy="3896736"/>
          </a:xfrm>
        </p:spPr>
      </p:pic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Ricerca</a:t>
            </a:r>
            <a:r>
              <a:rPr lang="en-US" dirty="0"/>
              <a:t> in un </a:t>
            </a:r>
            <a:r>
              <a:rPr lang="en-US" dirty="0" err="1"/>
              <a:t>vettore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5195454" y="1604963"/>
            <a:ext cx="3792681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((el!=V[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])&amp;&amp;(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&lt;N)){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&gt;=N)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assente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\n");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Posizione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%d",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0" y="1683327"/>
            <a:ext cx="4876433" cy="3896736"/>
          </a:xfrm>
        </p:spPr>
      </p:pic>
    </p:spTree>
    <p:extLst>
      <p:ext uri="{BB962C8B-B14F-4D97-AF65-F5344CB8AC3E}">
        <p14:creationId xmlns:p14="http://schemas.microsoft.com/office/powerpoint/2010/main" val="196584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theme1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480</Words>
  <Application>Microsoft Office PowerPoint</Application>
  <PresentationFormat>Presentazione su schermo (4:3)</PresentationFormat>
  <Paragraphs>232</Paragraphs>
  <Slides>27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8" baseType="lpstr">
      <vt:lpstr>Andale Mono</vt:lpstr>
      <vt:lpstr>Arial</vt:lpstr>
      <vt:lpstr>Calibri</vt:lpstr>
      <vt:lpstr>Cambria Math</vt:lpstr>
      <vt:lpstr>Courier New</vt:lpstr>
      <vt:lpstr>DejaVu Sans</vt:lpstr>
      <vt:lpstr>Droid Sans Fallback</vt:lpstr>
      <vt:lpstr>FreeSans</vt:lpstr>
      <vt:lpstr>Tahoma</vt:lpstr>
      <vt:lpstr>Times New Roman</vt:lpstr>
      <vt:lpstr>Title1</vt:lpstr>
      <vt:lpstr>Algoritmi su Vettori</vt:lpstr>
      <vt:lpstr>Agenda Algoritmi su Vettori</vt:lpstr>
      <vt:lpstr>Massimo in un vettore</vt:lpstr>
      <vt:lpstr>Massimo in un vettore</vt:lpstr>
      <vt:lpstr>Massimo in un vettore</vt:lpstr>
      <vt:lpstr>Ricerca in un vettore</vt:lpstr>
      <vt:lpstr>Ricerca in un vettore</vt:lpstr>
      <vt:lpstr>Ricerca in un vettore</vt:lpstr>
      <vt:lpstr>Ricerca in un vettore</vt:lpstr>
      <vt:lpstr>Somma di due vettori</vt:lpstr>
      <vt:lpstr>Somma di due vettori</vt:lpstr>
      <vt:lpstr>Somma di due vettori</vt:lpstr>
      <vt:lpstr>Prodotto scalare di due vettori</vt:lpstr>
      <vt:lpstr>Prodotto Scalare</vt:lpstr>
      <vt:lpstr>Prodotto Scalare</vt:lpstr>
      <vt:lpstr>Inversione di un vettore</vt:lpstr>
      <vt:lpstr>Inversione Elementi in un vettore</vt:lpstr>
      <vt:lpstr>Inversione Elementi in un vettore</vt:lpstr>
      <vt:lpstr>Algoritmi su Matrici</vt:lpstr>
      <vt:lpstr>Agenda Algoritmi su Matrici</vt:lpstr>
      <vt:lpstr>Trasposta di una Matrice</vt:lpstr>
      <vt:lpstr>Presentazione standard di PowerPoint</vt:lpstr>
      <vt:lpstr>Soluzione di un Sistema Lineare</vt:lpstr>
      <vt:lpstr>Prodotto di Matrici</vt:lpstr>
      <vt:lpstr>Prodotto di Matrici</vt:lpstr>
      <vt:lpstr>Prodotto di Matrici</vt:lpstr>
      <vt:lpstr>Prodotto di Matrici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Massimiliano Rak</dc:creator>
  <cp:lastModifiedBy>Massimiliano Rak</cp:lastModifiedBy>
  <cp:revision>173</cp:revision>
  <dcterms:modified xsi:type="dcterms:W3CDTF">2017-02-17T13:29:17Z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